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4" r:id="rId19"/>
    <p:sldId id="273" r:id="rId20"/>
    <p:sldId id="286" r:id="rId21"/>
    <p:sldId id="275" r:id="rId22"/>
    <p:sldId id="276" r:id="rId23"/>
    <p:sldId id="277" r:id="rId24"/>
    <p:sldId id="281" r:id="rId25"/>
    <p:sldId id="278" r:id="rId26"/>
    <p:sldId id="279" r:id="rId27"/>
    <p:sldId id="280" r:id="rId28"/>
    <p:sldId id="282" r:id="rId29"/>
    <p:sldId id="283" r:id="rId30"/>
    <p:sldId id="284"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46" autoAdjust="0"/>
    <p:restoredTop sz="95332" autoAdjust="0"/>
  </p:normalViewPr>
  <p:slideViewPr>
    <p:cSldViewPr snapToGrid="0">
      <p:cViewPr varScale="1">
        <p:scale>
          <a:sx n="85" d="100"/>
          <a:sy n="85" d="100"/>
        </p:scale>
        <p:origin x="5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7F0F40D-5431-4D49-AD3F-7755587AB640}"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2914476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7F0F40D-5431-4D49-AD3F-7755587AB640}"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2154819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7F0F40D-5431-4D49-AD3F-7755587AB640}"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1406289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7F0F40D-5431-4D49-AD3F-7755587AB640}"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150104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F0F40D-5431-4D49-AD3F-7755587AB640}" type="datetimeFigureOut">
              <a:rPr lang="en-IN" smtClean="0"/>
              <a:t>27-04-2020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415242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7F0F40D-5431-4D49-AD3F-7755587AB640}" type="datetimeFigureOut">
              <a:rPr lang="en-IN" smtClean="0"/>
              <a:t>27-04-2020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196458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7F0F40D-5431-4D49-AD3F-7755587AB640}" type="datetimeFigureOut">
              <a:rPr lang="en-IN" smtClean="0"/>
              <a:t>27-04-2020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2384813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7F0F40D-5431-4D49-AD3F-7755587AB640}" type="datetimeFigureOut">
              <a:rPr lang="en-IN" smtClean="0"/>
              <a:t>27-04-2020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3540238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F0F40D-5431-4D49-AD3F-7755587AB640}" type="datetimeFigureOut">
              <a:rPr lang="en-IN" smtClean="0"/>
              <a:t>27-04-2020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2769468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F0F40D-5431-4D49-AD3F-7755587AB640}" type="datetimeFigureOut">
              <a:rPr lang="en-IN" smtClean="0"/>
              <a:t>27-04-2020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93635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F0F40D-5431-4D49-AD3F-7755587AB640}" type="datetimeFigureOut">
              <a:rPr lang="en-IN" smtClean="0"/>
              <a:t>27-04-2020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B15E0D-BC66-4D95-99DC-A5E9D67D0750}" type="slidenum">
              <a:rPr lang="en-IN" smtClean="0"/>
              <a:t>‹#›</a:t>
            </a:fld>
            <a:endParaRPr lang="en-IN"/>
          </a:p>
        </p:txBody>
      </p:sp>
    </p:spTree>
    <p:extLst>
      <p:ext uri="{BB962C8B-B14F-4D97-AF65-F5344CB8AC3E}">
        <p14:creationId xmlns:p14="http://schemas.microsoft.com/office/powerpoint/2010/main" val="866334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0F40D-5431-4D49-AD3F-7755587AB640}" type="datetimeFigureOut">
              <a:rPr lang="en-IN" smtClean="0"/>
              <a:t>27-04-2020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15E0D-BC66-4D95-99DC-A5E9D67D0750}" type="slidenum">
              <a:rPr lang="en-IN" smtClean="0"/>
              <a:t>‹#›</a:t>
            </a:fld>
            <a:endParaRPr lang="en-IN"/>
          </a:p>
        </p:txBody>
      </p:sp>
    </p:spTree>
    <p:extLst>
      <p:ext uri="{BB962C8B-B14F-4D97-AF65-F5344CB8AC3E}">
        <p14:creationId xmlns:p14="http://schemas.microsoft.com/office/powerpoint/2010/main" val="1462793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391338" y="280719"/>
            <a:ext cx="4390213" cy="923330"/>
          </a:xfrm>
          <a:prstGeom prst="rect">
            <a:avLst/>
          </a:prstGeom>
          <a:noFill/>
        </p:spPr>
        <p:txBody>
          <a:bodyPr wrap="square" rtlCol="0">
            <a:spAutoFit/>
          </a:bodyPr>
          <a:lstStyle/>
          <a:p>
            <a:r>
              <a:rPr lang="en-IN" sz="5400" b="1" dirty="0" smtClean="0">
                <a:solidFill>
                  <a:schemeClr val="bg1"/>
                </a:solidFill>
                <a:latin typeface="Agency FB" panose="020B0503020202020204" pitchFamily="34" charset="0"/>
              </a:rPr>
              <a:t>What is Hacking</a:t>
            </a:r>
            <a:r>
              <a:rPr lang="en-IN" sz="5400" b="1" dirty="0" smtClean="0">
                <a:latin typeface="Agency FB" panose="020B0503020202020204" pitchFamily="34" charset="0"/>
              </a:rPr>
              <a:t> </a:t>
            </a:r>
            <a:r>
              <a:rPr lang="en-IN" sz="5400" b="1" dirty="0" smtClean="0">
                <a:solidFill>
                  <a:schemeClr val="bg1"/>
                </a:solidFill>
                <a:latin typeface="Agency FB" panose="020B0503020202020204" pitchFamily="34" charset="0"/>
              </a:rPr>
              <a:t>?</a:t>
            </a:r>
            <a:endParaRPr lang="en-IN" sz="5400" b="1" dirty="0">
              <a:solidFill>
                <a:schemeClr val="bg1"/>
              </a:solidFill>
              <a:latin typeface="Agency FB" panose="020B0503020202020204" pitchFamily="34" charset="0"/>
            </a:endParaRPr>
          </a:p>
        </p:txBody>
      </p:sp>
      <p:sp>
        <p:nvSpPr>
          <p:cNvPr id="7" name="TextBox 6"/>
          <p:cNvSpPr txBox="1"/>
          <p:nvPr/>
        </p:nvSpPr>
        <p:spPr>
          <a:xfrm>
            <a:off x="391338" y="1291813"/>
            <a:ext cx="5391153" cy="5016758"/>
          </a:xfrm>
          <a:prstGeom prst="rect">
            <a:avLst/>
          </a:prstGeom>
          <a:noFill/>
        </p:spPr>
        <p:txBody>
          <a:bodyPr wrap="square" rtlCol="0">
            <a:spAutoFit/>
          </a:bodyPr>
          <a:lstStyle/>
          <a:p>
            <a:pPr algn="just"/>
            <a:r>
              <a:rPr lang="en-IN" sz="2000" dirty="0" smtClean="0">
                <a:solidFill>
                  <a:schemeClr val="bg1"/>
                </a:solidFill>
                <a:latin typeface="Agency FB" panose="020B0503020202020204" pitchFamily="34" charset="0"/>
              </a:rPr>
              <a:t>Hello, Techies welcome to the world of one and zeroes, so before diving into the pool of tools and getting hands on practical let us understand some basic terms related to hacking.</a:t>
            </a:r>
          </a:p>
          <a:p>
            <a:pPr algn="just"/>
            <a:r>
              <a:rPr lang="en-IN" sz="2000" dirty="0" smtClean="0">
                <a:solidFill>
                  <a:schemeClr val="bg1"/>
                </a:solidFill>
                <a:latin typeface="Agency FB" panose="020B0503020202020204" pitchFamily="34" charset="0"/>
              </a:rPr>
              <a:t>So, What is Hacking basically ?</a:t>
            </a:r>
          </a:p>
          <a:p>
            <a:pPr algn="just"/>
            <a:r>
              <a:rPr lang="en-IN" sz="2000" dirty="0" smtClean="0">
                <a:solidFill>
                  <a:schemeClr val="bg1"/>
                </a:solidFill>
                <a:latin typeface="Agency FB" panose="020B0503020202020204" pitchFamily="34" charset="0"/>
              </a:rPr>
              <a:t>Now I think you have imagined  the guy under hoodie with set-up of 2-3 monitors on desk, codes flowing from top to down an back forth on screen and keyboard clicks with lightening speed, Right! ?</a:t>
            </a:r>
          </a:p>
          <a:p>
            <a:pPr algn="just"/>
            <a:r>
              <a:rPr lang="en-IN" sz="2000" dirty="0" smtClean="0">
                <a:solidFill>
                  <a:schemeClr val="bg1"/>
                </a:solidFill>
                <a:latin typeface="Agency FB" panose="020B0503020202020204" pitchFamily="34" charset="0"/>
              </a:rPr>
              <a:t>Yea! You can call it, but its not the real definition is something  else. You may not like someone with scrambled in wires fixing the code, some creepiest errors on screen and some failures on some operations or tasks. Trial and Errors are the main dark side of any successful hack, yea its bitter truth and dark side of any hack. But it not means that the world of hacking is only of errors, trials and failures its more interesting than you were thinking before. So are you ready to begin :o.</a:t>
            </a:r>
          </a:p>
        </p:txBody>
      </p:sp>
      <p:sp>
        <p:nvSpPr>
          <p:cNvPr id="9" name="TextBox 8"/>
          <p:cNvSpPr txBox="1"/>
          <p:nvPr/>
        </p:nvSpPr>
        <p:spPr>
          <a:xfrm>
            <a:off x="6408962" y="280719"/>
            <a:ext cx="5391153" cy="3785652"/>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So what's the actual definition of hacking ?</a:t>
            </a:r>
          </a:p>
          <a:p>
            <a:pPr algn="just"/>
            <a:endParaRPr lang="en-IN" sz="2000" dirty="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 Hacking is the process of finding vulnerabilities (bugs) in system, website or any object connected across internet and using these findings to gain unauthorised access to sensitive data to perform malicious activities ranging from deleting or stealing confidential data or information. “</a:t>
            </a:r>
          </a:p>
          <a:p>
            <a:pPr algn="just"/>
            <a:endParaRPr lang="en-IN" sz="2000" dirty="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So this is what actual hacking means but when someone reports these findings to the owner of that product or organization and help them to protect the systems and to resolve the vulnerabilities is known as </a:t>
            </a:r>
            <a:r>
              <a:rPr lang="en-IN" sz="2000" b="1" dirty="0" smtClean="0">
                <a:solidFill>
                  <a:schemeClr val="tx2">
                    <a:lumMod val="75000"/>
                  </a:schemeClr>
                </a:solidFill>
                <a:latin typeface="Agency FB" panose="020B0503020202020204" pitchFamily="34" charset="0"/>
              </a:rPr>
              <a:t>ethical hacking</a:t>
            </a:r>
            <a:r>
              <a:rPr lang="en-IN" sz="2000" dirty="0" smtClean="0">
                <a:solidFill>
                  <a:schemeClr val="tx2">
                    <a:lumMod val="75000"/>
                  </a:schemeClr>
                </a:solidFill>
                <a:latin typeface="Agency FB" panose="020B0503020202020204" pitchFamily="34" charset="0"/>
              </a:rPr>
              <a:t>.</a:t>
            </a:r>
          </a:p>
        </p:txBody>
      </p:sp>
    </p:spTree>
    <p:extLst>
      <p:ext uri="{BB962C8B-B14F-4D97-AF65-F5344CB8AC3E}">
        <p14:creationId xmlns:p14="http://schemas.microsoft.com/office/powerpoint/2010/main" val="2419895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4363542" cy="923330"/>
          </a:xfrm>
          <a:prstGeom prst="rect">
            <a:avLst/>
          </a:prstGeom>
          <a:noFill/>
        </p:spPr>
        <p:txBody>
          <a:bodyPr wrap="square" rtlCol="0">
            <a:spAutoFit/>
          </a:bodyPr>
          <a:lstStyle/>
          <a:p>
            <a:r>
              <a:rPr lang="en-IN" sz="5400" b="1" dirty="0" smtClean="0">
                <a:solidFill>
                  <a:schemeClr val="bg1"/>
                </a:solidFill>
                <a:latin typeface="Agency FB" panose="020B0503020202020204" pitchFamily="34" charset="0"/>
              </a:rPr>
              <a:t>Linux Essentials</a:t>
            </a:r>
            <a:endParaRPr lang="en-IN" sz="5400" b="1" dirty="0">
              <a:solidFill>
                <a:schemeClr val="bg1"/>
              </a:solidFill>
              <a:latin typeface="Agency FB" panose="020B0503020202020204" pitchFamily="34" charset="0"/>
            </a:endParaRPr>
          </a:p>
        </p:txBody>
      </p:sp>
      <p:sp>
        <p:nvSpPr>
          <p:cNvPr id="9" name="TextBox 8"/>
          <p:cNvSpPr txBox="1"/>
          <p:nvPr/>
        </p:nvSpPr>
        <p:spPr>
          <a:xfrm>
            <a:off x="234584" y="1584102"/>
            <a:ext cx="5391153" cy="4708981"/>
          </a:xfrm>
          <a:prstGeom prst="rect">
            <a:avLst/>
          </a:prstGeom>
          <a:noFill/>
        </p:spPr>
        <p:txBody>
          <a:bodyPr wrap="square" rtlCol="0">
            <a:spAutoFit/>
          </a:bodyPr>
          <a:lstStyle/>
          <a:p>
            <a:pPr algn="just"/>
            <a:r>
              <a:rPr lang="en-US" sz="2000" dirty="0" smtClean="0">
                <a:solidFill>
                  <a:schemeClr val="bg1"/>
                </a:solidFill>
                <a:latin typeface="Agency FB" panose="020B0503020202020204" pitchFamily="34" charset="0"/>
              </a:rPr>
              <a:t>Hacking can be done more convenient with Linux operating system that’s why kali Linux which is penetration and security distribution of Linux operating system is the choice of most hackers why ?</a:t>
            </a:r>
            <a:r>
              <a:rPr lang="en-IN" sz="2000" dirty="0">
                <a:solidFill>
                  <a:schemeClr val="bg1"/>
                </a:solidFill>
                <a:latin typeface="Agency FB" panose="020B0503020202020204" pitchFamily="34" charset="0"/>
              </a:rPr>
              <a:t> </a:t>
            </a:r>
            <a:r>
              <a:rPr lang="en-IN" sz="2000" dirty="0" smtClean="0">
                <a:solidFill>
                  <a:schemeClr val="bg1"/>
                </a:solidFill>
                <a:latin typeface="Agency FB" panose="020B0503020202020204" pitchFamily="34" charset="0"/>
              </a:rPr>
              <a:t>It comes with all tools required for hacking preinstalled and the another reason the Linux rocks in hacking is, most of hacking tools are specifically designed for Linux operating system and are open source and even Linux is open source that means you can get the complete source code of operating system and can change according to your needs without obtaining any permissions to do so. In this book will be using kali Linux as our hacking system the reasons which I have mentioned above. In hacking you will mostly deal with terminal or console which looks like black window with borders and some text on it. This is your buddy or best friend that you should take with your hacking career, why ? You’ll understand it later.</a:t>
            </a:r>
            <a:endParaRPr lang="en-US" sz="2000" dirty="0" smtClean="0">
              <a:solidFill>
                <a:schemeClr val="bg1"/>
              </a:solidFill>
              <a:latin typeface="Agency FB" panose="020B0503020202020204" pitchFamily="34" charset="0"/>
            </a:endParaRPr>
          </a:p>
        </p:txBody>
      </p:sp>
      <p:sp>
        <p:nvSpPr>
          <p:cNvPr id="8" name="TextBox 7"/>
          <p:cNvSpPr txBox="1"/>
          <p:nvPr/>
        </p:nvSpPr>
        <p:spPr>
          <a:xfrm>
            <a:off x="6330586" y="547782"/>
            <a:ext cx="5391153" cy="4401205"/>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To use Linux and its Terminal or you can call it console uses commands to operate or function or you can call terminal, requires commands which is important to any hacker, don’t worry this commands are very easy to use and get your full control on operating system through Linux terminal. Terminal provides a powerful way of controlling operating system its much powerful than using it through GUI ( Graphical User Interface ) because you can direct has access to kernel or heart of operating system then doing with your GUI is wont possible. Now you know how muck powerful the </a:t>
            </a:r>
            <a:r>
              <a:rPr lang="en-IN" sz="2000" dirty="0">
                <a:solidFill>
                  <a:schemeClr val="tx2">
                    <a:lumMod val="75000"/>
                  </a:schemeClr>
                </a:solidFill>
                <a:latin typeface="Agency FB" panose="020B0503020202020204" pitchFamily="34" charset="0"/>
              </a:rPr>
              <a:t>L</a:t>
            </a:r>
            <a:r>
              <a:rPr lang="en-IN" sz="2000" dirty="0" smtClean="0">
                <a:solidFill>
                  <a:schemeClr val="tx2">
                    <a:lumMod val="75000"/>
                  </a:schemeClr>
                </a:solidFill>
                <a:latin typeface="Agency FB" panose="020B0503020202020204" pitchFamily="34" charset="0"/>
              </a:rPr>
              <a:t>inux terminal is and hence it uses such commands to do so. </a:t>
            </a:r>
          </a:p>
          <a:p>
            <a:pPr algn="just"/>
            <a:r>
              <a:rPr lang="en-IN" sz="2000" dirty="0" smtClean="0">
                <a:solidFill>
                  <a:schemeClr val="tx2">
                    <a:lumMod val="75000"/>
                  </a:schemeClr>
                </a:solidFill>
                <a:latin typeface="Agency FB" panose="020B0503020202020204" pitchFamily="34" charset="0"/>
              </a:rPr>
              <a:t>In this book you’ll learn some basic commands to get further in you hacking career which will go through performing some basic </a:t>
            </a:r>
            <a:r>
              <a:rPr lang="en-IN" sz="2000" dirty="0" err="1" smtClean="0">
                <a:solidFill>
                  <a:schemeClr val="tx2">
                    <a:lumMod val="75000"/>
                  </a:schemeClr>
                </a:solidFill>
                <a:latin typeface="Agency FB" panose="020B0503020202020204" pitchFamily="34" charset="0"/>
              </a:rPr>
              <a:t>opertions</a:t>
            </a:r>
            <a:r>
              <a:rPr lang="en-IN" sz="2000" dirty="0" smtClean="0">
                <a:solidFill>
                  <a:schemeClr val="tx2">
                    <a:lumMod val="75000"/>
                  </a:schemeClr>
                </a:solidFill>
                <a:latin typeface="Agency FB" panose="020B0503020202020204" pitchFamily="34" charset="0"/>
              </a:rPr>
              <a:t> and file handling and even networking commands.</a:t>
            </a:r>
          </a:p>
        </p:txBody>
      </p:sp>
    </p:spTree>
    <p:extLst>
      <p:ext uri="{BB962C8B-B14F-4D97-AF65-F5344CB8AC3E}">
        <p14:creationId xmlns:p14="http://schemas.microsoft.com/office/powerpoint/2010/main" val="106651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2526033"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Linux Essentials</a:t>
            </a:r>
            <a:endParaRPr lang="en-IN" sz="3200" b="1" dirty="0">
              <a:solidFill>
                <a:schemeClr val="bg1"/>
              </a:solidFill>
              <a:latin typeface="Agency FB" panose="020B0503020202020204" pitchFamily="34" charset="0"/>
            </a:endParaRPr>
          </a:p>
        </p:txBody>
      </p:sp>
      <p:sp>
        <p:nvSpPr>
          <p:cNvPr id="9" name="TextBox 8"/>
          <p:cNvSpPr txBox="1"/>
          <p:nvPr/>
        </p:nvSpPr>
        <p:spPr>
          <a:xfrm>
            <a:off x="4215447" y="305068"/>
            <a:ext cx="2185887" cy="1323439"/>
          </a:xfrm>
          <a:prstGeom prst="rect">
            <a:avLst/>
          </a:prstGeom>
          <a:noFill/>
        </p:spPr>
        <p:txBody>
          <a:bodyPr wrap="square" rtlCol="0">
            <a:spAutoFit/>
          </a:bodyPr>
          <a:lstStyle/>
          <a:p>
            <a:pPr algn="just"/>
            <a:r>
              <a:rPr lang="en-IN" sz="8000" dirty="0" smtClean="0">
                <a:solidFill>
                  <a:schemeClr val="bg1"/>
                </a:solidFill>
                <a:latin typeface="Agency FB" panose="020B0503020202020204" pitchFamily="34" charset="0"/>
              </a:rPr>
              <a:t>cd</a:t>
            </a:r>
            <a:endParaRPr lang="en-US" sz="8000" dirty="0" smtClean="0">
              <a:solidFill>
                <a:schemeClr val="bg1"/>
              </a:solidFill>
              <a:latin typeface="Agency FB" panose="020B0503020202020204" pitchFamily="34" charset="0"/>
            </a:endParaRPr>
          </a:p>
        </p:txBody>
      </p:sp>
      <p:sp>
        <p:nvSpPr>
          <p:cNvPr id="8" name="TextBox 7"/>
          <p:cNvSpPr txBox="1"/>
          <p:nvPr/>
        </p:nvSpPr>
        <p:spPr>
          <a:xfrm>
            <a:off x="6348003" y="305068"/>
            <a:ext cx="5391153" cy="6247864"/>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The first command we’ll be seeing is cd command this stands for change directory command this helps to change the directory or folder from terminal. For example open your terminal your default path will be.</a:t>
            </a:r>
          </a:p>
          <a:p>
            <a:pPr algn="just"/>
            <a:r>
              <a:rPr lang="en-IN" sz="2000" dirty="0" smtClean="0">
                <a:solidFill>
                  <a:schemeClr val="tx2">
                    <a:lumMod val="75000"/>
                  </a:schemeClr>
                </a:solidFill>
                <a:latin typeface="Agency FB" panose="020B0503020202020204" pitchFamily="34" charset="0"/>
              </a:rPr>
              <a:t>root@kali:~/#</a:t>
            </a:r>
          </a:p>
          <a:p>
            <a:pPr algn="just"/>
            <a:r>
              <a:rPr lang="en-IN" sz="2000" dirty="0" smtClean="0">
                <a:solidFill>
                  <a:schemeClr val="tx2">
                    <a:lumMod val="75000"/>
                  </a:schemeClr>
                </a:solidFill>
                <a:latin typeface="Agency FB" panose="020B0503020202020204" pitchFamily="34" charset="0"/>
              </a:rPr>
              <a:t>If you want to change your directory to Desktop, just type </a:t>
            </a:r>
          </a:p>
          <a:p>
            <a:pPr algn="just"/>
            <a:r>
              <a:rPr lang="en-IN" sz="2000" dirty="0" smtClean="0">
                <a:solidFill>
                  <a:schemeClr val="tx2">
                    <a:lumMod val="75000"/>
                  </a:schemeClr>
                </a:solidFill>
                <a:latin typeface="Agency FB" panose="020B0503020202020204" pitchFamily="34" charset="0"/>
              </a:rPr>
              <a:t>cd Desktop</a:t>
            </a:r>
          </a:p>
          <a:p>
            <a:pPr algn="just"/>
            <a:r>
              <a:rPr lang="en-IN" sz="2000" dirty="0" smtClean="0">
                <a:solidFill>
                  <a:schemeClr val="tx2">
                    <a:lumMod val="75000"/>
                  </a:schemeClr>
                </a:solidFill>
                <a:latin typeface="Agency FB" panose="020B0503020202020204" pitchFamily="34" charset="0"/>
              </a:rPr>
              <a:t>And your directory will be changed to Desktop, note that Directory names and file names are case sensitive that means there is difference between desktop and Desktop. Now you can take a look at your path it will be changed to</a:t>
            </a:r>
          </a:p>
          <a:p>
            <a:pPr algn="just"/>
            <a:r>
              <a:rPr lang="en-IN" sz="2000" dirty="0" smtClean="0">
                <a:solidFill>
                  <a:schemeClr val="tx2">
                    <a:lumMod val="75000"/>
                  </a:schemeClr>
                </a:solidFill>
                <a:latin typeface="Agency FB" panose="020B0503020202020204" pitchFamily="34" charset="0"/>
              </a:rPr>
              <a:t>root@kali:~/Desktop#</a:t>
            </a:r>
          </a:p>
          <a:p>
            <a:pPr algn="just"/>
            <a:r>
              <a:rPr lang="en-IN" sz="2000" dirty="0" smtClean="0">
                <a:solidFill>
                  <a:schemeClr val="tx2">
                    <a:lumMod val="75000"/>
                  </a:schemeClr>
                </a:solidFill>
                <a:latin typeface="Agency FB" panose="020B0503020202020204" pitchFamily="34" charset="0"/>
              </a:rPr>
              <a:t>To go back to your default directory you need to just type </a:t>
            </a:r>
          </a:p>
          <a:p>
            <a:pPr algn="just"/>
            <a:r>
              <a:rPr lang="en-IN" sz="2000" dirty="0">
                <a:solidFill>
                  <a:schemeClr val="tx2">
                    <a:lumMod val="75000"/>
                  </a:schemeClr>
                </a:solidFill>
                <a:latin typeface="Agency FB" panose="020B0503020202020204" pitchFamily="34" charset="0"/>
              </a:rPr>
              <a:t>c</a:t>
            </a:r>
            <a:r>
              <a:rPr lang="en-IN" sz="2000" dirty="0" smtClean="0">
                <a:solidFill>
                  <a:schemeClr val="tx2">
                    <a:lumMod val="75000"/>
                  </a:schemeClr>
                </a:solidFill>
                <a:latin typeface="Agency FB" panose="020B0503020202020204" pitchFamily="34" charset="0"/>
              </a:rPr>
              <a:t>d ..</a:t>
            </a:r>
          </a:p>
          <a:p>
            <a:pPr algn="just"/>
            <a:r>
              <a:rPr lang="en-IN" sz="2000" dirty="0" smtClean="0">
                <a:solidFill>
                  <a:schemeClr val="tx2">
                    <a:lumMod val="75000"/>
                  </a:schemeClr>
                </a:solidFill>
                <a:latin typeface="Agency FB" panose="020B0503020202020204" pitchFamily="34" charset="0"/>
              </a:rPr>
              <a:t>This will take to you one directory level back, there is space between cd and ..</a:t>
            </a:r>
          </a:p>
          <a:p>
            <a:pPr algn="just"/>
            <a:r>
              <a:rPr lang="en-IN" sz="2000" dirty="0" smtClean="0">
                <a:solidFill>
                  <a:schemeClr val="tx2">
                    <a:lumMod val="75000"/>
                  </a:schemeClr>
                </a:solidFill>
                <a:latin typeface="Agency FB" panose="020B0503020202020204" pitchFamily="34" charset="0"/>
              </a:rPr>
              <a:t>This is what the cd command used for. If you want more information regarding cd command just enter</a:t>
            </a:r>
          </a:p>
          <a:p>
            <a:pPr algn="just"/>
            <a:r>
              <a:rPr lang="en-IN" sz="2000" dirty="0">
                <a:solidFill>
                  <a:schemeClr val="tx2">
                    <a:lumMod val="75000"/>
                  </a:schemeClr>
                </a:solidFill>
                <a:latin typeface="Agency FB" panose="020B0503020202020204" pitchFamily="34" charset="0"/>
              </a:rPr>
              <a:t>c</a:t>
            </a:r>
            <a:r>
              <a:rPr lang="en-IN" sz="2000" dirty="0" smtClean="0">
                <a:solidFill>
                  <a:schemeClr val="tx2">
                    <a:lumMod val="75000"/>
                  </a:schemeClr>
                </a:solidFill>
                <a:latin typeface="Agency FB" panose="020B0503020202020204" pitchFamily="34" charset="0"/>
              </a:rPr>
              <a:t>d –help this will print some basic information regarding the command and uses of it.</a:t>
            </a:r>
          </a:p>
        </p:txBody>
      </p:sp>
      <p:sp>
        <p:nvSpPr>
          <p:cNvPr id="7" name="TextBox 6"/>
          <p:cNvSpPr txBox="1"/>
          <p:nvPr/>
        </p:nvSpPr>
        <p:spPr>
          <a:xfrm>
            <a:off x="3663971" y="1437839"/>
            <a:ext cx="1644420"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cd [ path ]</a:t>
            </a:r>
            <a:endParaRPr lang="en-IN" sz="3200" b="1" dirty="0">
              <a:solidFill>
                <a:schemeClr val="bg1"/>
              </a:solidFill>
              <a:latin typeface="Agency FB" panose="020B0503020202020204" pitchFamily="34" charset="0"/>
            </a:endParaRPr>
          </a:p>
        </p:txBody>
      </p:sp>
      <p:pic>
        <p:nvPicPr>
          <p:cNvPr id="3" name="Picture 2"/>
          <p:cNvPicPr>
            <a:picLocks noChangeAspect="1"/>
          </p:cNvPicPr>
          <p:nvPr/>
        </p:nvPicPr>
        <p:blipFill rotWithShape="1">
          <a:blip r:embed="rId2"/>
          <a:srcRect l="22247" t="14091" r="25000" b="19436"/>
          <a:stretch/>
        </p:blipFill>
        <p:spPr>
          <a:xfrm>
            <a:off x="234584" y="2652725"/>
            <a:ext cx="5643223" cy="3999866"/>
          </a:xfrm>
          <a:prstGeom prst="rect">
            <a:avLst/>
          </a:prstGeom>
        </p:spPr>
      </p:pic>
    </p:spTree>
    <p:extLst>
      <p:ext uri="{BB962C8B-B14F-4D97-AF65-F5344CB8AC3E}">
        <p14:creationId xmlns:p14="http://schemas.microsoft.com/office/powerpoint/2010/main" val="1300193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2526033"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Linux Essentials</a:t>
            </a:r>
            <a:endParaRPr lang="en-IN" sz="3200" b="1" dirty="0">
              <a:solidFill>
                <a:schemeClr val="bg1"/>
              </a:solidFill>
              <a:latin typeface="Agency FB" panose="020B0503020202020204" pitchFamily="34" charset="0"/>
            </a:endParaRPr>
          </a:p>
        </p:txBody>
      </p:sp>
      <p:sp>
        <p:nvSpPr>
          <p:cNvPr id="9" name="TextBox 8"/>
          <p:cNvSpPr txBox="1"/>
          <p:nvPr/>
        </p:nvSpPr>
        <p:spPr>
          <a:xfrm>
            <a:off x="4771857" y="659032"/>
            <a:ext cx="780121" cy="1323439"/>
          </a:xfrm>
          <a:prstGeom prst="rect">
            <a:avLst/>
          </a:prstGeom>
          <a:noFill/>
        </p:spPr>
        <p:txBody>
          <a:bodyPr wrap="square" rtlCol="0">
            <a:spAutoFit/>
          </a:bodyPr>
          <a:lstStyle/>
          <a:p>
            <a:pPr algn="just"/>
            <a:r>
              <a:rPr lang="en-IN" sz="8000" dirty="0" smtClean="0">
                <a:solidFill>
                  <a:schemeClr val="bg1"/>
                </a:solidFill>
                <a:latin typeface="Agency FB" panose="020B0503020202020204" pitchFamily="34" charset="0"/>
              </a:rPr>
              <a:t>l</a:t>
            </a:r>
            <a:r>
              <a:rPr lang="en-IN" sz="8000" dirty="0">
                <a:solidFill>
                  <a:schemeClr val="bg1"/>
                </a:solidFill>
                <a:latin typeface="Agency FB" panose="020B0503020202020204" pitchFamily="34" charset="0"/>
              </a:rPr>
              <a:t>s</a:t>
            </a:r>
            <a:endParaRPr lang="en-US" sz="8000" dirty="0" smtClean="0">
              <a:solidFill>
                <a:schemeClr val="bg1"/>
              </a:solidFill>
              <a:latin typeface="Agency FB" panose="020B0503020202020204" pitchFamily="34" charset="0"/>
            </a:endParaRPr>
          </a:p>
        </p:txBody>
      </p:sp>
      <p:sp>
        <p:nvSpPr>
          <p:cNvPr id="8" name="TextBox 7"/>
          <p:cNvSpPr txBox="1"/>
          <p:nvPr/>
        </p:nvSpPr>
        <p:spPr>
          <a:xfrm>
            <a:off x="6348003" y="626581"/>
            <a:ext cx="5391153" cy="4401205"/>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The next command is ls command which is long listing which prints the files and directories present in that path or location.</a:t>
            </a:r>
          </a:p>
          <a:p>
            <a:pPr algn="just"/>
            <a:r>
              <a:rPr lang="en-IN" sz="2000" dirty="0" smtClean="0">
                <a:solidFill>
                  <a:schemeClr val="tx2">
                    <a:lumMod val="75000"/>
                  </a:schemeClr>
                </a:solidFill>
                <a:latin typeface="Agency FB" panose="020B0503020202020204" pitchFamily="34" charset="0"/>
              </a:rPr>
              <a:t>If you type ls and press enter the lists of files and directories will be listed on console available at that location.</a:t>
            </a:r>
          </a:p>
          <a:p>
            <a:pPr algn="just"/>
            <a:r>
              <a:rPr lang="en-IN" sz="2000" dirty="0">
                <a:solidFill>
                  <a:schemeClr val="tx2">
                    <a:lumMod val="75000"/>
                  </a:schemeClr>
                </a:solidFill>
                <a:latin typeface="Agency FB" panose="020B0503020202020204" pitchFamily="34" charset="0"/>
              </a:rPr>
              <a:t>l</a:t>
            </a:r>
            <a:r>
              <a:rPr lang="en-IN" sz="2000" dirty="0" smtClean="0">
                <a:solidFill>
                  <a:schemeClr val="tx2">
                    <a:lumMod val="75000"/>
                  </a:schemeClr>
                </a:solidFill>
                <a:latin typeface="Agency FB" panose="020B0503020202020204" pitchFamily="34" charset="0"/>
              </a:rPr>
              <a:t>s is not only an single command you can use, it also comes with some options like.</a:t>
            </a:r>
          </a:p>
          <a:p>
            <a:pPr algn="just"/>
            <a:r>
              <a:rPr lang="en-IN" sz="2000" dirty="0" smtClean="0">
                <a:solidFill>
                  <a:schemeClr val="tx2">
                    <a:lumMod val="75000"/>
                  </a:schemeClr>
                </a:solidFill>
                <a:latin typeface="Agency FB" panose="020B0503020202020204" pitchFamily="34" charset="0"/>
              </a:rPr>
              <a:t>ls –a prints hidden files and folders.</a:t>
            </a:r>
          </a:p>
          <a:p>
            <a:pPr algn="just"/>
            <a:r>
              <a:rPr lang="en-IN" sz="2000" dirty="0" smtClean="0">
                <a:solidFill>
                  <a:schemeClr val="tx2">
                    <a:lumMod val="75000"/>
                  </a:schemeClr>
                </a:solidFill>
                <a:latin typeface="Agency FB" panose="020B0503020202020204" pitchFamily="34" charset="0"/>
              </a:rPr>
              <a:t>ls –l prints list of files with their permissions and other details.</a:t>
            </a:r>
          </a:p>
          <a:p>
            <a:pPr algn="just"/>
            <a:r>
              <a:rPr lang="en-IN" sz="2000" dirty="0" smtClean="0">
                <a:solidFill>
                  <a:schemeClr val="tx2">
                    <a:lumMod val="75000"/>
                  </a:schemeClr>
                </a:solidFill>
                <a:latin typeface="Agency FB" panose="020B0503020202020204" pitchFamily="34" charset="0"/>
              </a:rPr>
              <a:t>There are many options you can use and check out with </a:t>
            </a:r>
          </a:p>
          <a:p>
            <a:pPr algn="just"/>
            <a:r>
              <a:rPr lang="en-IN" sz="2000" dirty="0">
                <a:solidFill>
                  <a:schemeClr val="tx2">
                    <a:lumMod val="75000"/>
                  </a:schemeClr>
                </a:solidFill>
                <a:latin typeface="Agency FB" panose="020B0503020202020204" pitchFamily="34" charset="0"/>
              </a:rPr>
              <a:t>root@kali</a:t>
            </a:r>
            <a:r>
              <a:rPr lang="en-IN" sz="2000" dirty="0" smtClean="0">
                <a:solidFill>
                  <a:schemeClr val="tx2">
                    <a:lumMod val="75000"/>
                  </a:schemeClr>
                </a:solidFill>
                <a:latin typeface="Agency FB" panose="020B0503020202020204" pitchFamily="34" charset="0"/>
              </a:rPr>
              <a:t>:~/# ls –help</a:t>
            </a:r>
          </a:p>
          <a:p>
            <a:pPr algn="just"/>
            <a:endParaRPr lang="en-IN" sz="2000" dirty="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Options –</a:t>
            </a:r>
          </a:p>
          <a:p>
            <a:pPr algn="just"/>
            <a:r>
              <a:rPr lang="en-IN" sz="2000" dirty="0" smtClean="0">
                <a:solidFill>
                  <a:schemeClr val="tx2">
                    <a:lumMod val="75000"/>
                  </a:schemeClr>
                </a:solidFill>
                <a:latin typeface="Agency FB" panose="020B0503020202020204" pitchFamily="34" charset="0"/>
              </a:rPr>
              <a:t>-a</a:t>
            </a:r>
          </a:p>
          <a:p>
            <a:pPr algn="just"/>
            <a:r>
              <a:rPr lang="en-IN" sz="2000" dirty="0" smtClean="0">
                <a:solidFill>
                  <a:schemeClr val="tx2">
                    <a:lumMod val="75000"/>
                  </a:schemeClr>
                </a:solidFill>
                <a:latin typeface="Agency FB" panose="020B0503020202020204" pitchFamily="34" charset="0"/>
              </a:rPr>
              <a:t>-l</a:t>
            </a:r>
          </a:p>
        </p:txBody>
      </p:sp>
      <p:sp>
        <p:nvSpPr>
          <p:cNvPr id="7" name="TextBox 6"/>
          <p:cNvSpPr txBox="1"/>
          <p:nvPr/>
        </p:nvSpPr>
        <p:spPr>
          <a:xfrm>
            <a:off x="3823373" y="1805495"/>
            <a:ext cx="1896968"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ls [options]</a:t>
            </a:r>
            <a:endParaRPr lang="en-IN" sz="3200" b="1" dirty="0">
              <a:solidFill>
                <a:schemeClr val="bg1"/>
              </a:solidFill>
              <a:latin typeface="Agency FB" panose="020B0503020202020204" pitchFamily="34" charset="0"/>
            </a:endParaRPr>
          </a:p>
        </p:txBody>
      </p:sp>
      <p:pic>
        <p:nvPicPr>
          <p:cNvPr id="2" name="Picture 1"/>
          <p:cNvPicPr>
            <a:picLocks noChangeAspect="1"/>
          </p:cNvPicPr>
          <p:nvPr/>
        </p:nvPicPr>
        <p:blipFill rotWithShape="1">
          <a:blip r:embed="rId2"/>
          <a:srcRect l="21957" t="14348" r="24710" b="18921"/>
          <a:stretch/>
        </p:blipFill>
        <p:spPr>
          <a:xfrm>
            <a:off x="141819" y="2641503"/>
            <a:ext cx="5699152" cy="4011088"/>
          </a:xfrm>
          <a:prstGeom prst="rect">
            <a:avLst/>
          </a:prstGeom>
        </p:spPr>
      </p:pic>
    </p:spTree>
    <p:extLst>
      <p:ext uri="{BB962C8B-B14F-4D97-AF65-F5344CB8AC3E}">
        <p14:creationId xmlns:p14="http://schemas.microsoft.com/office/powerpoint/2010/main" val="4011010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2526033"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Linux Essentials</a:t>
            </a:r>
            <a:endParaRPr lang="en-IN" sz="3200" b="1" dirty="0">
              <a:solidFill>
                <a:schemeClr val="bg1"/>
              </a:solidFill>
              <a:latin typeface="Agency FB" panose="020B0503020202020204" pitchFamily="34" charset="0"/>
            </a:endParaRPr>
          </a:p>
        </p:txBody>
      </p:sp>
      <p:sp>
        <p:nvSpPr>
          <p:cNvPr id="9" name="TextBox 8"/>
          <p:cNvSpPr txBox="1"/>
          <p:nvPr/>
        </p:nvSpPr>
        <p:spPr>
          <a:xfrm>
            <a:off x="4208447" y="746313"/>
            <a:ext cx="1539042" cy="1323439"/>
          </a:xfrm>
          <a:prstGeom prst="rect">
            <a:avLst/>
          </a:prstGeom>
          <a:noFill/>
        </p:spPr>
        <p:txBody>
          <a:bodyPr wrap="square" rtlCol="0">
            <a:spAutoFit/>
          </a:bodyPr>
          <a:lstStyle/>
          <a:p>
            <a:pPr algn="just"/>
            <a:r>
              <a:rPr lang="en-IN" sz="8000" dirty="0" smtClean="0">
                <a:solidFill>
                  <a:schemeClr val="bg1"/>
                </a:solidFill>
                <a:latin typeface="Agency FB" panose="020B0503020202020204" pitchFamily="34" charset="0"/>
              </a:rPr>
              <a:t>pwd</a:t>
            </a:r>
            <a:endParaRPr lang="en-US" sz="8000" dirty="0" smtClean="0">
              <a:solidFill>
                <a:schemeClr val="bg1"/>
              </a:solidFill>
              <a:latin typeface="Agency FB" panose="020B0503020202020204" pitchFamily="34" charset="0"/>
            </a:endParaRPr>
          </a:p>
        </p:txBody>
      </p:sp>
      <p:sp>
        <p:nvSpPr>
          <p:cNvPr id="8" name="TextBox 7"/>
          <p:cNvSpPr txBox="1"/>
          <p:nvPr/>
        </p:nvSpPr>
        <p:spPr>
          <a:xfrm>
            <a:off x="6348003" y="626581"/>
            <a:ext cx="5391153" cy="2554545"/>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Next command is pwd , this is very basic and useful command this prints the current working directory and doesn’t deal with any kind of data.</a:t>
            </a:r>
          </a:p>
          <a:p>
            <a:pPr algn="just"/>
            <a:r>
              <a:rPr lang="en-IN" sz="2000" dirty="0" smtClean="0">
                <a:solidFill>
                  <a:schemeClr val="tx2">
                    <a:lumMod val="75000"/>
                  </a:schemeClr>
                </a:solidFill>
                <a:latin typeface="Agency FB" panose="020B0503020202020204" pitchFamily="34" charset="0"/>
              </a:rPr>
              <a:t>For example</a:t>
            </a:r>
          </a:p>
          <a:p>
            <a:pPr algn="just"/>
            <a:r>
              <a:rPr lang="en-IN" sz="2000" dirty="0" smtClean="0">
                <a:solidFill>
                  <a:schemeClr val="tx2">
                    <a:lumMod val="75000"/>
                  </a:schemeClr>
                </a:solidFill>
                <a:latin typeface="Agency FB" panose="020B0503020202020204" pitchFamily="34" charset="0"/>
              </a:rPr>
              <a:t>If enter pwd on console and press enter</a:t>
            </a:r>
          </a:p>
          <a:p>
            <a:pPr algn="just"/>
            <a:r>
              <a:rPr lang="en-IN" sz="2000" dirty="0">
                <a:solidFill>
                  <a:schemeClr val="tx2">
                    <a:lumMod val="75000"/>
                  </a:schemeClr>
                </a:solidFill>
                <a:latin typeface="Agency FB" panose="020B0503020202020204" pitchFamily="34" charset="0"/>
              </a:rPr>
              <a:t>root@kali</a:t>
            </a:r>
            <a:r>
              <a:rPr lang="en-IN" sz="2000" dirty="0" smtClean="0">
                <a:solidFill>
                  <a:schemeClr val="tx2">
                    <a:lumMod val="75000"/>
                  </a:schemeClr>
                </a:solidFill>
                <a:latin typeface="Agency FB" panose="020B0503020202020204" pitchFamily="34" charset="0"/>
              </a:rPr>
              <a:t>:~/# pwd</a:t>
            </a:r>
            <a:endParaRPr lang="en-IN" sz="2000" dirty="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/root/Desktop</a:t>
            </a:r>
            <a:endParaRPr lang="en-IN" sz="2000" dirty="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It means you currently on Desktop</a:t>
            </a:r>
          </a:p>
        </p:txBody>
      </p:sp>
      <p:pic>
        <p:nvPicPr>
          <p:cNvPr id="2" name="Picture 1"/>
          <p:cNvPicPr>
            <a:picLocks noChangeAspect="1"/>
          </p:cNvPicPr>
          <p:nvPr/>
        </p:nvPicPr>
        <p:blipFill rotWithShape="1">
          <a:blip r:embed="rId2"/>
          <a:srcRect l="21811" t="14091" r="25144" b="19307"/>
          <a:stretch/>
        </p:blipFill>
        <p:spPr>
          <a:xfrm>
            <a:off x="234584" y="2703445"/>
            <a:ext cx="5512905" cy="3893676"/>
          </a:xfrm>
          <a:prstGeom prst="rect">
            <a:avLst/>
          </a:prstGeom>
        </p:spPr>
      </p:pic>
    </p:spTree>
    <p:extLst>
      <p:ext uri="{BB962C8B-B14F-4D97-AF65-F5344CB8AC3E}">
        <p14:creationId xmlns:p14="http://schemas.microsoft.com/office/powerpoint/2010/main" val="2196162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2526033"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Linux Essentials</a:t>
            </a:r>
            <a:endParaRPr lang="en-IN" sz="3200" b="1" dirty="0">
              <a:solidFill>
                <a:schemeClr val="bg1"/>
              </a:solidFill>
              <a:latin typeface="Agency FB" panose="020B0503020202020204" pitchFamily="34" charset="0"/>
            </a:endParaRPr>
          </a:p>
        </p:txBody>
      </p:sp>
      <p:sp>
        <p:nvSpPr>
          <p:cNvPr id="9" name="TextBox 8"/>
          <p:cNvSpPr txBox="1"/>
          <p:nvPr/>
        </p:nvSpPr>
        <p:spPr>
          <a:xfrm>
            <a:off x="3907601" y="746313"/>
            <a:ext cx="1711321" cy="1323439"/>
          </a:xfrm>
          <a:prstGeom prst="rect">
            <a:avLst/>
          </a:prstGeom>
          <a:noFill/>
        </p:spPr>
        <p:txBody>
          <a:bodyPr wrap="square" rtlCol="0">
            <a:spAutoFit/>
          </a:bodyPr>
          <a:lstStyle/>
          <a:p>
            <a:pPr algn="just"/>
            <a:r>
              <a:rPr lang="en-IN" sz="8000" dirty="0" smtClean="0">
                <a:solidFill>
                  <a:schemeClr val="bg1"/>
                </a:solidFill>
                <a:latin typeface="Agency FB" panose="020B0503020202020204" pitchFamily="34" charset="0"/>
              </a:rPr>
              <a:t>date</a:t>
            </a:r>
            <a:endParaRPr lang="en-US" sz="16600" dirty="0" smtClean="0">
              <a:solidFill>
                <a:schemeClr val="bg1"/>
              </a:solidFill>
              <a:latin typeface="Agency FB" panose="020B0503020202020204" pitchFamily="34" charset="0"/>
            </a:endParaRPr>
          </a:p>
        </p:txBody>
      </p:sp>
      <p:sp>
        <p:nvSpPr>
          <p:cNvPr id="8" name="TextBox 7"/>
          <p:cNvSpPr txBox="1"/>
          <p:nvPr/>
        </p:nvSpPr>
        <p:spPr>
          <a:xfrm>
            <a:off x="6348003" y="626581"/>
            <a:ext cx="5391153" cy="1631216"/>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date command is use to print current date with time, it is an basic utility command.</a:t>
            </a:r>
          </a:p>
          <a:p>
            <a:pPr algn="just"/>
            <a:r>
              <a:rPr lang="en-IN" sz="2000" dirty="0" smtClean="0">
                <a:solidFill>
                  <a:schemeClr val="tx2">
                    <a:lumMod val="75000"/>
                  </a:schemeClr>
                </a:solidFill>
                <a:latin typeface="Agency FB" panose="020B0503020202020204" pitchFamily="34" charset="0"/>
              </a:rPr>
              <a:t>For example</a:t>
            </a:r>
          </a:p>
          <a:p>
            <a:pPr algn="just"/>
            <a:r>
              <a:rPr lang="en-IN" sz="2000" dirty="0">
                <a:solidFill>
                  <a:schemeClr val="tx2">
                    <a:lumMod val="75000"/>
                  </a:schemeClr>
                </a:solidFill>
                <a:latin typeface="Agency FB" panose="020B0503020202020204" pitchFamily="34" charset="0"/>
              </a:rPr>
              <a:t>root@kali</a:t>
            </a:r>
            <a:r>
              <a:rPr lang="en-IN" sz="2000" dirty="0" smtClean="0">
                <a:solidFill>
                  <a:schemeClr val="tx2">
                    <a:lumMod val="75000"/>
                  </a:schemeClr>
                </a:solidFill>
                <a:latin typeface="Agency FB" panose="020B0503020202020204" pitchFamily="34" charset="0"/>
              </a:rPr>
              <a:t>:~/# date</a:t>
            </a:r>
          </a:p>
          <a:p>
            <a:pPr algn="just"/>
            <a:r>
              <a:rPr lang="en-IN" sz="2000" dirty="0">
                <a:solidFill>
                  <a:schemeClr val="tx2">
                    <a:lumMod val="75000"/>
                  </a:schemeClr>
                </a:solidFill>
                <a:latin typeface="Agency FB" panose="020B0503020202020204" pitchFamily="34" charset="0"/>
              </a:rPr>
              <a:t>Fri, Apr 24, 2020  7:27:06 </a:t>
            </a:r>
            <a:r>
              <a:rPr lang="en-IN" sz="2000" dirty="0" smtClean="0">
                <a:solidFill>
                  <a:schemeClr val="tx2">
                    <a:lumMod val="75000"/>
                  </a:schemeClr>
                </a:solidFill>
                <a:latin typeface="Agency FB" panose="020B0503020202020204" pitchFamily="34" charset="0"/>
              </a:rPr>
              <a:t>PM</a:t>
            </a:r>
            <a:endParaRPr lang="en-IN" sz="2000" dirty="0">
              <a:solidFill>
                <a:schemeClr val="tx2">
                  <a:lumMod val="75000"/>
                </a:schemeClr>
              </a:solidFill>
              <a:latin typeface="Agency FB" panose="020B0503020202020204" pitchFamily="34" charset="0"/>
            </a:endParaRPr>
          </a:p>
        </p:txBody>
      </p:sp>
      <p:pic>
        <p:nvPicPr>
          <p:cNvPr id="2" name="Picture 1"/>
          <p:cNvPicPr>
            <a:picLocks noChangeAspect="1"/>
          </p:cNvPicPr>
          <p:nvPr/>
        </p:nvPicPr>
        <p:blipFill rotWithShape="1">
          <a:blip r:embed="rId2"/>
          <a:srcRect l="21884" t="14219" r="24928" b="19436"/>
          <a:stretch/>
        </p:blipFill>
        <p:spPr>
          <a:xfrm>
            <a:off x="234584" y="2816065"/>
            <a:ext cx="5515168" cy="3869633"/>
          </a:xfrm>
          <a:prstGeom prst="rect">
            <a:avLst/>
          </a:prstGeom>
        </p:spPr>
      </p:pic>
    </p:spTree>
    <p:extLst>
      <p:ext uri="{BB962C8B-B14F-4D97-AF65-F5344CB8AC3E}">
        <p14:creationId xmlns:p14="http://schemas.microsoft.com/office/powerpoint/2010/main" val="840190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2526033"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Linux Essentials</a:t>
            </a:r>
            <a:endParaRPr lang="en-IN" sz="3200" b="1" dirty="0">
              <a:solidFill>
                <a:schemeClr val="bg1"/>
              </a:solidFill>
              <a:latin typeface="Agency FB" panose="020B0503020202020204" pitchFamily="34" charset="0"/>
            </a:endParaRPr>
          </a:p>
        </p:txBody>
      </p:sp>
      <p:sp>
        <p:nvSpPr>
          <p:cNvPr id="9" name="TextBox 8"/>
          <p:cNvSpPr txBox="1"/>
          <p:nvPr/>
        </p:nvSpPr>
        <p:spPr>
          <a:xfrm>
            <a:off x="4027029" y="453925"/>
            <a:ext cx="1437190" cy="1323439"/>
          </a:xfrm>
          <a:prstGeom prst="rect">
            <a:avLst/>
          </a:prstGeom>
          <a:noFill/>
        </p:spPr>
        <p:txBody>
          <a:bodyPr wrap="square" rtlCol="0">
            <a:spAutoFit/>
          </a:bodyPr>
          <a:lstStyle/>
          <a:p>
            <a:pPr algn="just"/>
            <a:r>
              <a:rPr lang="en-IN" sz="8000" dirty="0" smtClean="0">
                <a:solidFill>
                  <a:schemeClr val="bg1"/>
                </a:solidFill>
                <a:latin typeface="Agency FB" panose="020B0503020202020204" pitchFamily="34" charset="0"/>
              </a:rPr>
              <a:t>cat</a:t>
            </a:r>
            <a:endParaRPr lang="en-US" sz="8000" dirty="0" smtClean="0">
              <a:solidFill>
                <a:schemeClr val="bg1"/>
              </a:solidFill>
              <a:latin typeface="Agency FB" panose="020B0503020202020204" pitchFamily="34" charset="0"/>
            </a:endParaRPr>
          </a:p>
        </p:txBody>
      </p:sp>
      <p:sp>
        <p:nvSpPr>
          <p:cNvPr id="8" name="TextBox 7"/>
          <p:cNvSpPr txBox="1"/>
          <p:nvPr/>
        </p:nvSpPr>
        <p:spPr>
          <a:xfrm>
            <a:off x="6348003" y="626581"/>
            <a:ext cx="5391153" cy="4708981"/>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cat command is file handling utility command. cat command is use to read the contents of file. It takes filename as parameter.</a:t>
            </a:r>
          </a:p>
          <a:p>
            <a:pPr algn="just"/>
            <a:r>
              <a:rPr lang="en-IN" sz="2000" dirty="0" smtClean="0">
                <a:solidFill>
                  <a:schemeClr val="tx2">
                    <a:lumMod val="75000"/>
                  </a:schemeClr>
                </a:solidFill>
                <a:latin typeface="Agency FB" panose="020B0503020202020204" pitchFamily="34" charset="0"/>
              </a:rPr>
              <a:t>For example</a:t>
            </a:r>
          </a:p>
          <a:p>
            <a:pPr algn="just"/>
            <a:r>
              <a:rPr lang="en-IN" sz="2000" dirty="0" smtClean="0">
                <a:solidFill>
                  <a:schemeClr val="tx2">
                    <a:lumMod val="75000"/>
                  </a:schemeClr>
                </a:solidFill>
                <a:latin typeface="Agency FB" panose="020B0503020202020204" pitchFamily="34" charset="0"/>
              </a:rPr>
              <a:t>For instance consider we have file named sample.txt in our desktop and we want to read its content directly from console to do so just type</a:t>
            </a:r>
            <a:endParaRPr lang="en-IN" sz="2000" dirty="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root@kali:~/Desktop# cat sample.txt</a:t>
            </a:r>
          </a:p>
          <a:p>
            <a:pPr algn="just"/>
            <a:r>
              <a:rPr lang="en-IN" sz="2000" dirty="0" smtClean="0">
                <a:solidFill>
                  <a:schemeClr val="tx2">
                    <a:lumMod val="75000"/>
                  </a:schemeClr>
                </a:solidFill>
                <a:latin typeface="Agency FB" panose="020B0503020202020204" pitchFamily="34" charset="0"/>
              </a:rPr>
              <a:t>Hey, there you are reading the contents of sample file.</a:t>
            </a:r>
            <a:endParaRPr lang="en-IN" sz="2000" dirty="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If there is no file on that path it will prompt an error saying no such file.</a:t>
            </a:r>
            <a:endParaRPr lang="en-IN" sz="2000" dirty="0">
              <a:solidFill>
                <a:schemeClr val="tx2">
                  <a:lumMod val="75000"/>
                </a:schemeClr>
              </a:solidFill>
              <a:latin typeface="Agency FB" panose="020B0503020202020204" pitchFamily="34" charset="0"/>
            </a:endParaRPr>
          </a:p>
          <a:p>
            <a:pPr algn="just"/>
            <a:r>
              <a:rPr lang="en-IN" sz="2000" dirty="0">
                <a:solidFill>
                  <a:schemeClr val="tx2">
                    <a:lumMod val="75000"/>
                  </a:schemeClr>
                </a:solidFill>
                <a:latin typeface="Agency FB" panose="020B0503020202020204" pitchFamily="34" charset="0"/>
              </a:rPr>
              <a:t>c</a:t>
            </a:r>
            <a:r>
              <a:rPr lang="en-IN" sz="2000" dirty="0" smtClean="0">
                <a:solidFill>
                  <a:schemeClr val="tx2">
                    <a:lumMod val="75000"/>
                  </a:schemeClr>
                </a:solidFill>
                <a:latin typeface="Agency FB" panose="020B0503020202020204" pitchFamily="34" charset="0"/>
              </a:rPr>
              <a:t>at is also use to create a file through console to do so enter </a:t>
            </a:r>
          </a:p>
          <a:p>
            <a:pPr algn="just"/>
            <a:r>
              <a:rPr lang="en-IN" sz="2000" dirty="0" smtClean="0">
                <a:solidFill>
                  <a:schemeClr val="tx2">
                    <a:lumMod val="75000"/>
                  </a:schemeClr>
                </a:solidFill>
                <a:latin typeface="Agency FB" panose="020B0503020202020204" pitchFamily="34" charset="0"/>
              </a:rPr>
              <a:t>root@kali:~/Desktop# cat &gt; filename.txt</a:t>
            </a:r>
          </a:p>
          <a:p>
            <a:pPr algn="just"/>
            <a:r>
              <a:rPr lang="en-IN" sz="2000" dirty="0" smtClean="0">
                <a:solidFill>
                  <a:schemeClr val="tx2">
                    <a:lumMod val="75000"/>
                  </a:schemeClr>
                </a:solidFill>
                <a:latin typeface="Agency FB" panose="020B0503020202020204" pitchFamily="34" charset="0"/>
              </a:rPr>
              <a:t>This will create a file on that path.</a:t>
            </a:r>
          </a:p>
          <a:p>
            <a:pPr algn="just"/>
            <a:r>
              <a:rPr lang="en-IN" sz="2000" dirty="0" smtClean="0">
                <a:solidFill>
                  <a:schemeClr val="tx2">
                    <a:lumMod val="75000"/>
                  </a:schemeClr>
                </a:solidFill>
                <a:latin typeface="Agency FB" panose="020B0503020202020204" pitchFamily="34" charset="0"/>
              </a:rPr>
              <a:t>&gt; Symbol is use to create a file.</a:t>
            </a:r>
          </a:p>
          <a:p>
            <a:pPr algn="just"/>
            <a:endParaRPr lang="en-IN" sz="2000" dirty="0" smtClean="0">
              <a:solidFill>
                <a:schemeClr val="tx2">
                  <a:lumMod val="75000"/>
                </a:schemeClr>
              </a:solidFill>
              <a:latin typeface="Agency FB" panose="020B0503020202020204" pitchFamily="34" charset="0"/>
            </a:endParaRPr>
          </a:p>
        </p:txBody>
      </p:sp>
      <p:pic>
        <p:nvPicPr>
          <p:cNvPr id="3" name="Picture 2"/>
          <p:cNvPicPr>
            <a:picLocks noChangeAspect="1"/>
          </p:cNvPicPr>
          <p:nvPr/>
        </p:nvPicPr>
        <p:blipFill rotWithShape="1">
          <a:blip r:embed="rId2"/>
          <a:srcRect l="21957" t="14348" r="25580" b="19693"/>
          <a:stretch/>
        </p:blipFill>
        <p:spPr>
          <a:xfrm>
            <a:off x="141817" y="2630466"/>
            <a:ext cx="5675887" cy="4013887"/>
          </a:xfrm>
          <a:prstGeom prst="rect">
            <a:avLst/>
          </a:prstGeom>
        </p:spPr>
      </p:pic>
    </p:spTree>
    <p:extLst>
      <p:ext uri="{BB962C8B-B14F-4D97-AF65-F5344CB8AC3E}">
        <p14:creationId xmlns:p14="http://schemas.microsoft.com/office/powerpoint/2010/main" val="357126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2526033"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Linux Essentials</a:t>
            </a:r>
            <a:endParaRPr lang="en-IN" sz="3200" b="1" dirty="0">
              <a:solidFill>
                <a:schemeClr val="bg1"/>
              </a:solidFill>
              <a:latin typeface="Agency FB" panose="020B0503020202020204" pitchFamily="34" charset="0"/>
            </a:endParaRPr>
          </a:p>
        </p:txBody>
      </p:sp>
      <p:sp>
        <p:nvSpPr>
          <p:cNvPr id="9" name="TextBox 8"/>
          <p:cNvSpPr txBox="1"/>
          <p:nvPr/>
        </p:nvSpPr>
        <p:spPr>
          <a:xfrm>
            <a:off x="3498079" y="653514"/>
            <a:ext cx="2519545" cy="1323439"/>
          </a:xfrm>
          <a:prstGeom prst="rect">
            <a:avLst/>
          </a:prstGeom>
          <a:noFill/>
        </p:spPr>
        <p:txBody>
          <a:bodyPr wrap="square" rtlCol="0">
            <a:spAutoFit/>
          </a:bodyPr>
          <a:lstStyle/>
          <a:p>
            <a:pPr algn="just"/>
            <a:r>
              <a:rPr lang="en-IN" sz="8000" dirty="0" smtClean="0">
                <a:solidFill>
                  <a:schemeClr val="bg1"/>
                </a:solidFill>
                <a:latin typeface="Agency FB" panose="020B0503020202020204" pitchFamily="34" charset="0"/>
              </a:rPr>
              <a:t>touch</a:t>
            </a:r>
            <a:endParaRPr lang="en-US" sz="8000" dirty="0" smtClean="0">
              <a:solidFill>
                <a:schemeClr val="bg1"/>
              </a:solidFill>
              <a:latin typeface="Agency FB" panose="020B0503020202020204" pitchFamily="34" charset="0"/>
            </a:endParaRPr>
          </a:p>
        </p:txBody>
      </p:sp>
      <p:sp>
        <p:nvSpPr>
          <p:cNvPr id="8" name="TextBox 7"/>
          <p:cNvSpPr txBox="1"/>
          <p:nvPr/>
        </p:nvSpPr>
        <p:spPr>
          <a:xfrm>
            <a:off x="6348003" y="626581"/>
            <a:ext cx="5391153" cy="2246769"/>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cat is not a alone command which you can use to create a file but there are plenty in terminal which you can use. The another most popular is touch command which use to create a file. You can use touch as</a:t>
            </a:r>
          </a:p>
          <a:p>
            <a:pPr algn="just"/>
            <a:r>
              <a:rPr lang="en-IN" sz="2000" dirty="0" smtClean="0">
                <a:solidFill>
                  <a:schemeClr val="tx2">
                    <a:lumMod val="75000"/>
                  </a:schemeClr>
                </a:solidFill>
                <a:latin typeface="Agency FB" panose="020B0503020202020204" pitchFamily="34" charset="0"/>
              </a:rPr>
              <a:t>root@kali:~/Desktop/HackersFolder# touch  filename.txt</a:t>
            </a:r>
          </a:p>
          <a:p>
            <a:pPr algn="just"/>
            <a:r>
              <a:rPr lang="en-IN" sz="2000" dirty="0" smtClean="0">
                <a:solidFill>
                  <a:schemeClr val="tx2">
                    <a:lumMod val="75000"/>
                  </a:schemeClr>
                </a:solidFill>
                <a:latin typeface="Agency FB" panose="020B0503020202020204" pitchFamily="34" charset="0"/>
              </a:rPr>
              <a:t>That’s it the file will be created, amazing right! There is more to go for just be in touch with this book.</a:t>
            </a:r>
          </a:p>
        </p:txBody>
      </p:sp>
      <p:pic>
        <p:nvPicPr>
          <p:cNvPr id="2" name="Picture 1"/>
          <p:cNvPicPr>
            <a:picLocks noChangeAspect="1"/>
          </p:cNvPicPr>
          <p:nvPr/>
        </p:nvPicPr>
        <p:blipFill rotWithShape="1">
          <a:blip r:embed="rId2"/>
          <a:srcRect l="22028" t="13833" r="25001" b="19308"/>
          <a:stretch/>
        </p:blipFill>
        <p:spPr>
          <a:xfrm>
            <a:off x="225961" y="2411896"/>
            <a:ext cx="5565701" cy="4170143"/>
          </a:xfrm>
          <a:prstGeom prst="rect">
            <a:avLst/>
          </a:prstGeom>
        </p:spPr>
      </p:pic>
    </p:spTree>
    <p:extLst>
      <p:ext uri="{BB962C8B-B14F-4D97-AF65-F5344CB8AC3E}">
        <p14:creationId xmlns:p14="http://schemas.microsoft.com/office/powerpoint/2010/main" val="2267446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2526033"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Linux Essentials</a:t>
            </a:r>
            <a:endParaRPr lang="en-IN" sz="3200" b="1" dirty="0">
              <a:solidFill>
                <a:schemeClr val="bg1"/>
              </a:solidFill>
              <a:latin typeface="Agency FB" panose="020B0503020202020204" pitchFamily="34" charset="0"/>
            </a:endParaRPr>
          </a:p>
        </p:txBody>
      </p:sp>
      <p:sp>
        <p:nvSpPr>
          <p:cNvPr id="9" name="TextBox 8"/>
          <p:cNvSpPr txBox="1"/>
          <p:nvPr/>
        </p:nvSpPr>
        <p:spPr>
          <a:xfrm>
            <a:off x="3205394" y="746313"/>
            <a:ext cx="3685736" cy="1323439"/>
          </a:xfrm>
          <a:prstGeom prst="rect">
            <a:avLst/>
          </a:prstGeom>
          <a:noFill/>
        </p:spPr>
        <p:txBody>
          <a:bodyPr wrap="square" rtlCol="0">
            <a:spAutoFit/>
          </a:bodyPr>
          <a:lstStyle/>
          <a:p>
            <a:pPr algn="just"/>
            <a:r>
              <a:rPr lang="en-IN" sz="8000" dirty="0" smtClean="0">
                <a:solidFill>
                  <a:schemeClr val="bg1"/>
                </a:solidFill>
                <a:latin typeface="Agency FB" panose="020B0503020202020204" pitchFamily="34" charset="0"/>
              </a:rPr>
              <a:t>whoami</a:t>
            </a:r>
            <a:endParaRPr lang="en-US" sz="8000" dirty="0" smtClean="0">
              <a:solidFill>
                <a:schemeClr val="bg1"/>
              </a:solidFill>
              <a:latin typeface="Agency FB" panose="020B0503020202020204" pitchFamily="34" charset="0"/>
            </a:endParaRPr>
          </a:p>
        </p:txBody>
      </p:sp>
      <p:sp>
        <p:nvSpPr>
          <p:cNvPr id="8" name="TextBox 7"/>
          <p:cNvSpPr txBox="1"/>
          <p:nvPr/>
        </p:nvSpPr>
        <p:spPr>
          <a:xfrm>
            <a:off x="6361255" y="613329"/>
            <a:ext cx="5391153" cy="5632311"/>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Next command is whoami  which basically tells which user is operating the system or who you are.</a:t>
            </a:r>
          </a:p>
          <a:p>
            <a:pPr algn="just"/>
            <a:r>
              <a:rPr lang="en-IN" sz="2000" dirty="0" smtClean="0">
                <a:solidFill>
                  <a:schemeClr val="tx2">
                    <a:lumMod val="75000"/>
                  </a:schemeClr>
                </a:solidFill>
                <a:latin typeface="Agency FB" panose="020B0503020202020204" pitchFamily="34" charset="0"/>
              </a:rPr>
              <a:t>If you enter</a:t>
            </a:r>
          </a:p>
          <a:p>
            <a:pPr algn="just"/>
            <a:r>
              <a:rPr lang="en-IN" sz="2000" dirty="0" smtClean="0">
                <a:solidFill>
                  <a:schemeClr val="tx2">
                    <a:lumMod val="75000"/>
                  </a:schemeClr>
                </a:solidFill>
                <a:latin typeface="Agency FB" panose="020B0503020202020204" pitchFamily="34" charset="0"/>
              </a:rPr>
              <a:t>root@kali:~# whoami</a:t>
            </a:r>
          </a:p>
          <a:p>
            <a:pPr algn="just"/>
            <a:r>
              <a:rPr lang="en-IN" sz="2000" dirty="0" smtClean="0">
                <a:solidFill>
                  <a:schemeClr val="tx2">
                    <a:lumMod val="75000"/>
                  </a:schemeClr>
                </a:solidFill>
                <a:latin typeface="Agency FB" panose="020B0503020202020204" pitchFamily="34" charset="0"/>
              </a:rPr>
              <a:t>In my case it tells</a:t>
            </a:r>
          </a:p>
          <a:p>
            <a:pPr algn="just"/>
            <a:r>
              <a:rPr lang="en-IN" sz="2000" dirty="0" smtClean="0">
                <a:solidFill>
                  <a:schemeClr val="tx2">
                    <a:lumMod val="75000"/>
                  </a:schemeClr>
                </a:solidFill>
                <a:latin typeface="Agency FB" panose="020B0503020202020204" pitchFamily="34" charset="0"/>
              </a:rPr>
              <a:t>root</a:t>
            </a:r>
          </a:p>
          <a:p>
            <a:pPr algn="just"/>
            <a:r>
              <a:rPr lang="en-IN" sz="2000" dirty="0" smtClean="0">
                <a:solidFill>
                  <a:schemeClr val="tx2">
                    <a:lumMod val="75000"/>
                  </a:schemeClr>
                </a:solidFill>
                <a:latin typeface="Agency FB" panose="020B0503020202020204" pitchFamily="34" charset="0"/>
              </a:rPr>
              <a:t>Because I’m using system as root or you can also a administrator like windows which has all the privileges..</a:t>
            </a:r>
          </a:p>
          <a:p>
            <a:pPr algn="just"/>
            <a:r>
              <a:rPr lang="en-IN" sz="2000" dirty="0" smtClean="0">
                <a:solidFill>
                  <a:schemeClr val="tx2">
                    <a:lumMod val="75000"/>
                  </a:schemeClr>
                </a:solidFill>
                <a:latin typeface="Agency FB" panose="020B0503020202020204" pitchFamily="34" charset="0"/>
              </a:rPr>
              <a:t>If you are not a root user it will display the username you have logged with.</a:t>
            </a:r>
          </a:p>
          <a:p>
            <a:pPr algn="just"/>
            <a:r>
              <a:rPr lang="en-IN" sz="2000" dirty="0" smtClean="0">
                <a:solidFill>
                  <a:schemeClr val="tx2">
                    <a:lumMod val="75000"/>
                  </a:schemeClr>
                </a:solidFill>
                <a:latin typeface="Agency FB" panose="020B0503020202020204" pitchFamily="34" charset="0"/>
              </a:rPr>
              <a:t>You can also get to know which user you are without entering any command by just looking at that  symbol</a:t>
            </a:r>
          </a:p>
          <a:p>
            <a:pPr algn="just"/>
            <a:r>
              <a:rPr lang="en-IN" sz="2000" dirty="0" smtClean="0">
                <a:solidFill>
                  <a:schemeClr val="tx2">
                    <a:lumMod val="75000"/>
                  </a:schemeClr>
                </a:solidFill>
                <a:latin typeface="Agency FB" panose="020B0503020202020204" pitchFamily="34" charset="0"/>
              </a:rPr>
              <a:t>If it is </a:t>
            </a:r>
            <a:r>
              <a:rPr lang="en-IN" sz="2000" dirty="0">
                <a:solidFill>
                  <a:schemeClr val="tx2">
                    <a:lumMod val="75000"/>
                  </a:schemeClr>
                </a:solidFill>
                <a:latin typeface="Agency FB" panose="020B0503020202020204" pitchFamily="34" charset="0"/>
              </a:rPr>
              <a:t> </a:t>
            </a:r>
            <a:r>
              <a:rPr lang="en-IN" sz="2000" dirty="0" smtClean="0">
                <a:solidFill>
                  <a:schemeClr val="tx2">
                    <a:lumMod val="75000"/>
                  </a:schemeClr>
                </a:solidFill>
                <a:latin typeface="Agency FB" panose="020B0503020202020204" pitchFamily="34" charset="0"/>
              </a:rPr>
              <a:t># then you are root user or else it will be displayed as @.</a:t>
            </a:r>
          </a:p>
          <a:p>
            <a:pPr algn="just"/>
            <a:r>
              <a:rPr lang="en-IN" sz="2000" dirty="0" smtClean="0">
                <a:solidFill>
                  <a:schemeClr val="tx2">
                    <a:lumMod val="75000"/>
                  </a:schemeClr>
                </a:solidFill>
                <a:latin typeface="Agency FB" panose="020B0503020202020204" pitchFamily="34" charset="0"/>
              </a:rPr>
              <a:t>Such as</a:t>
            </a:r>
          </a:p>
          <a:p>
            <a:pPr algn="just"/>
            <a:r>
              <a:rPr lang="en-IN" sz="2000" dirty="0" smtClean="0">
                <a:solidFill>
                  <a:schemeClr val="tx2">
                    <a:lumMod val="75000"/>
                  </a:schemeClr>
                </a:solidFill>
                <a:latin typeface="Agency FB" panose="020B0503020202020204" pitchFamily="34" charset="0"/>
              </a:rPr>
              <a:t>root@kali:~/#                 - root user</a:t>
            </a:r>
          </a:p>
          <a:p>
            <a:pPr algn="just"/>
            <a:r>
              <a:rPr lang="en-IN" sz="2000" dirty="0" err="1" smtClean="0">
                <a:solidFill>
                  <a:schemeClr val="tx2">
                    <a:lumMod val="75000"/>
                  </a:schemeClr>
                </a:solidFill>
                <a:latin typeface="Agency FB" panose="020B0503020202020204" pitchFamily="34" charset="0"/>
              </a:rPr>
              <a:t>username@kali</a:t>
            </a:r>
            <a:r>
              <a:rPr lang="en-IN" sz="2000" dirty="0" smtClean="0">
                <a:solidFill>
                  <a:schemeClr val="tx2">
                    <a:lumMod val="75000"/>
                  </a:schemeClr>
                </a:solidFill>
                <a:latin typeface="Agency FB" panose="020B0503020202020204" pitchFamily="34" charset="0"/>
              </a:rPr>
              <a:t>:/@          - normal user</a:t>
            </a:r>
          </a:p>
          <a:p>
            <a:pPr algn="just"/>
            <a:r>
              <a:rPr lang="en-IN" sz="2000" dirty="0" smtClean="0">
                <a:solidFill>
                  <a:schemeClr val="tx2">
                    <a:lumMod val="75000"/>
                  </a:schemeClr>
                </a:solidFill>
                <a:latin typeface="Agency FB" panose="020B0503020202020204" pitchFamily="34" charset="0"/>
              </a:rPr>
              <a:t>Here root changes to your username too if you are not a root user.</a:t>
            </a:r>
          </a:p>
        </p:txBody>
      </p:sp>
      <p:pic>
        <p:nvPicPr>
          <p:cNvPr id="2" name="Picture 1"/>
          <p:cNvPicPr>
            <a:picLocks noChangeAspect="1"/>
          </p:cNvPicPr>
          <p:nvPr/>
        </p:nvPicPr>
        <p:blipFill rotWithShape="1">
          <a:blip r:embed="rId2"/>
          <a:srcRect l="22029" t="14089" r="25146" b="19308"/>
          <a:stretch/>
        </p:blipFill>
        <p:spPr>
          <a:xfrm>
            <a:off x="234584" y="2604031"/>
            <a:ext cx="5484469" cy="3889534"/>
          </a:xfrm>
          <a:prstGeom prst="rect">
            <a:avLst/>
          </a:prstGeom>
        </p:spPr>
      </p:pic>
    </p:spTree>
    <p:extLst>
      <p:ext uri="{BB962C8B-B14F-4D97-AF65-F5344CB8AC3E}">
        <p14:creationId xmlns:p14="http://schemas.microsoft.com/office/powerpoint/2010/main" val="26229174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063931"/>
            <a:ext cx="12192000" cy="4794069"/>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8" name="TextBox 7"/>
          <p:cNvSpPr txBox="1"/>
          <p:nvPr/>
        </p:nvSpPr>
        <p:spPr>
          <a:xfrm>
            <a:off x="562927" y="2901962"/>
            <a:ext cx="11066146" cy="2246769"/>
          </a:xfrm>
          <a:prstGeom prst="rect">
            <a:avLst/>
          </a:prstGeom>
          <a:noFill/>
        </p:spPr>
        <p:txBody>
          <a:bodyPr wrap="square" rtlCol="0">
            <a:spAutoFit/>
          </a:bodyPr>
          <a:lstStyle/>
          <a:p>
            <a:pPr algn="just"/>
            <a:r>
              <a:rPr lang="en-IN" sz="2000" dirty="0" smtClean="0">
                <a:solidFill>
                  <a:schemeClr val="bg1"/>
                </a:solidFill>
                <a:latin typeface="Agency FB" panose="020B0503020202020204" pitchFamily="34" charset="0"/>
              </a:rPr>
              <a:t>Now, you have come through some basic Linux commands which will be very helpful and guide through this hacking course</a:t>
            </a:r>
            <a:r>
              <a:rPr lang="en-US" sz="2000" dirty="0" smtClean="0">
                <a:solidFill>
                  <a:schemeClr val="bg1"/>
                </a:solidFill>
                <a:latin typeface="Agency FB" panose="020B0503020202020204" pitchFamily="34" charset="0"/>
              </a:rPr>
              <a:t>. Now we have reached to the most exciting part of this book which is practical, now I </a:t>
            </a:r>
            <a:r>
              <a:rPr lang="en-US" sz="2000" dirty="0" smtClean="0">
                <a:solidFill>
                  <a:schemeClr val="bg1"/>
                </a:solidFill>
                <a:latin typeface="Agency FB" panose="020B0503020202020204" pitchFamily="34" charset="0"/>
              </a:rPr>
              <a:t>no </a:t>
            </a:r>
            <a:r>
              <a:rPr lang="en-US" sz="2000" dirty="0" smtClean="0">
                <a:solidFill>
                  <a:schemeClr val="bg1"/>
                </a:solidFill>
                <a:latin typeface="Agency FB" panose="020B0503020202020204" pitchFamily="34" charset="0"/>
              </a:rPr>
              <a:t>you have been waiting for it through contents so lets get started with Wi-Fi hacking. Now Wi-Fi hacking cannot be done only with terminal or it some commands it uses some special programs or tools  do that and in this you will be seeing two methods to crack Wi-Fi password the with terminal and other with GUI based application and we will be seeing which one is more reliable and convenient.</a:t>
            </a:r>
          </a:p>
          <a:p>
            <a:pPr algn="just"/>
            <a:r>
              <a:rPr lang="en-US" sz="2000" dirty="0" smtClean="0">
                <a:solidFill>
                  <a:schemeClr val="bg1"/>
                </a:solidFill>
                <a:latin typeface="Agency FB" panose="020B0503020202020204" pitchFamily="34" charset="0"/>
              </a:rPr>
              <a:t>The tools which we are going to use are </a:t>
            </a:r>
            <a:r>
              <a:rPr lang="en-US" sz="2000" dirty="0" err="1" smtClean="0">
                <a:solidFill>
                  <a:schemeClr val="bg1"/>
                </a:solidFill>
                <a:latin typeface="Agency FB" panose="020B0503020202020204" pitchFamily="34" charset="0"/>
              </a:rPr>
              <a:t>aircrack</a:t>
            </a:r>
            <a:r>
              <a:rPr lang="en-US" sz="2000" dirty="0" smtClean="0">
                <a:solidFill>
                  <a:schemeClr val="bg1"/>
                </a:solidFill>
                <a:latin typeface="Agency FB" panose="020B0503020202020204" pitchFamily="34" charset="0"/>
              </a:rPr>
              <a:t>-ng and fern Wi-Fi hacker which are console and GUI based respectively, so before that let know some basic information regarding this tools and what have common in them.</a:t>
            </a:r>
          </a:p>
        </p:txBody>
      </p:sp>
      <p:sp>
        <p:nvSpPr>
          <p:cNvPr id="4" name="TextBox 3"/>
          <p:cNvSpPr txBox="1"/>
          <p:nvPr/>
        </p:nvSpPr>
        <p:spPr>
          <a:xfrm>
            <a:off x="164915" y="631801"/>
            <a:ext cx="3449142" cy="769441"/>
          </a:xfrm>
          <a:prstGeom prst="rect">
            <a:avLst/>
          </a:prstGeom>
          <a:noFill/>
        </p:spPr>
        <p:txBody>
          <a:bodyPr wrap="square" rtlCol="0">
            <a:spAutoFit/>
          </a:bodyPr>
          <a:lstStyle/>
          <a:p>
            <a:r>
              <a:rPr lang="en-IN" sz="4400" b="1" dirty="0" smtClean="0">
                <a:solidFill>
                  <a:schemeClr val="tx2">
                    <a:lumMod val="75000"/>
                  </a:schemeClr>
                </a:solidFill>
                <a:latin typeface="Agency FB" panose="020B0503020202020204" pitchFamily="34" charset="0"/>
              </a:rPr>
              <a:t>Wi-Fi Hacking</a:t>
            </a:r>
            <a:endParaRPr lang="en-IN" sz="4400" b="1" dirty="0">
              <a:solidFill>
                <a:schemeClr val="tx2">
                  <a:lumMod val="75000"/>
                </a:schemeClr>
              </a:solidFill>
              <a:latin typeface="Agency FB" panose="020B0503020202020204" pitchFamily="34" charset="0"/>
            </a:endParaRPr>
          </a:p>
        </p:txBody>
      </p:sp>
    </p:spTree>
    <p:extLst>
      <p:ext uri="{BB962C8B-B14F-4D97-AF65-F5344CB8AC3E}">
        <p14:creationId xmlns:p14="http://schemas.microsoft.com/office/powerpoint/2010/main" val="2683404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74376"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391336" y="622081"/>
            <a:ext cx="4390213" cy="923330"/>
          </a:xfrm>
          <a:prstGeom prst="rect">
            <a:avLst/>
          </a:prstGeom>
          <a:noFill/>
        </p:spPr>
        <p:txBody>
          <a:bodyPr wrap="square" rtlCol="0">
            <a:spAutoFit/>
          </a:bodyPr>
          <a:lstStyle/>
          <a:p>
            <a:r>
              <a:rPr lang="en-IN" sz="5400" b="1" dirty="0" smtClean="0">
                <a:solidFill>
                  <a:schemeClr val="tx2">
                    <a:lumMod val="75000"/>
                  </a:schemeClr>
                </a:solidFill>
                <a:latin typeface="Agency FB" panose="020B0503020202020204" pitchFamily="34" charset="0"/>
              </a:rPr>
              <a:t>Aircrack-ng</a:t>
            </a:r>
            <a:endParaRPr lang="en-IN" sz="5400" b="1" dirty="0">
              <a:solidFill>
                <a:schemeClr val="tx2">
                  <a:lumMod val="75000"/>
                </a:schemeClr>
              </a:solidFill>
              <a:latin typeface="Agency FB" panose="020B0503020202020204" pitchFamily="34" charset="0"/>
            </a:endParaRPr>
          </a:p>
        </p:txBody>
      </p:sp>
      <p:sp>
        <p:nvSpPr>
          <p:cNvPr id="9" name="TextBox 8"/>
          <p:cNvSpPr txBox="1"/>
          <p:nvPr/>
        </p:nvSpPr>
        <p:spPr>
          <a:xfrm>
            <a:off x="391338" y="2089199"/>
            <a:ext cx="5391153" cy="3477875"/>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So, now I think you are ready with what actually Hacking is!</a:t>
            </a:r>
          </a:p>
          <a:p>
            <a:pPr algn="just"/>
            <a:r>
              <a:rPr lang="en-IN" sz="2000" dirty="0" smtClean="0">
                <a:solidFill>
                  <a:schemeClr val="tx2">
                    <a:lumMod val="75000"/>
                  </a:schemeClr>
                </a:solidFill>
                <a:latin typeface="Agency FB" panose="020B0503020202020204" pitchFamily="34" charset="0"/>
              </a:rPr>
              <a:t>Then how it feels to be hacker ? Is it like feeling the master of tech world and why it should not be right! Because you are knowing how to break into systems and do other stuff like that. Let me clear you hacking is crucial activity and it needs creativity to break into systems without that you a are a bit away from it to fill that bit should think like devil and resolve like gods.</a:t>
            </a:r>
          </a:p>
          <a:p>
            <a:pPr algn="just"/>
            <a:endParaRPr lang="en-IN" sz="2000" dirty="0" smtClean="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So how the hacker should be or good hacker should be ?</a:t>
            </a:r>
          </a:p>
          <a:p>
            <a:pPr algn="just"/>
            <a:endParaRPr lang="en-IN" sz="2000" dirty="0" smtClean="0">
              <a:solidFill>
                <a:schemeClr val="tx2">
                  <a:lumMod val="75000"/>
                </a:schemeClr>
              </a:solidFill>
              <a:latin typeface="Agency FB" panose="020B0503020202020204" pitchFamily="34" charset="0"/>
            </a:endParaRPr>
          </a:p>
        </p:txBody>
      </p:sp>
      <p:sp>
        <p:nvSpPr>
          <p:cNvPr id="8" name="TextBox 7"/>
          <p:cNvSpPr txBox="1"/>
          <p:nvPr/>
        </p:nvSpPr>
        <p:spPr>
          <a:xfrm>
            <a:off x="6487611" y="658037"/>
            <a:ext cx="5391153" cy="3170099"/>
          </a:xfrm>
          <a:prstGeom prst="rect">
            <a:avLst/>
          </a:prstGeom>
          <a:noFill/>
        </p:spPr>
        <p:txBody>
          <a:bodyPr wrap="square" rtlCol="0">
            <a:spAutoFit/>
          </a:bodyPr>
          <a:lstStyle/>
          <a:p>
            <a:pPr algn="just"/>
            <a:r>
              <a:rPr lang="en-US" sz="2000" dirty="0" smtClean="0">
                <a:solidFill>
                  <a:schemeClr val="bg1"/>
                </a:solidFill>
                <a:latin typeface="Agency FB" panose="020B0503020202020204" pitchFamily="34" charset="0"/>
              </a:rPr>
              <a:t>While there is a thrill to hacking partly because of the illegal nature of computer trespass, we want to show you that it is just as big a thrill to alert others about lapses in security and make them public without worrying about going to jail over it. As a citizen of most countries, it is not only your right, but your responsibility, to report security and privacy leaks to the proper authorities. You do this not because you can, but because many other people can't. You are helping those who can't help themselves.. This is what you will learn to do. And this what how a good hacker should feel like</a:t>
            </a:r>
            <a:endParaRPr lang="en-IN" sz="2000" dirty="0" smtClean="0">
              <a:solidFill>
                <a:schemeClr val="bg1"/>
              </a:solidFill>
              <a:latin typeface="Agency FB" panose="020B0503020202020204" pitchFamily="34" charset="0"/>
            </a:endParaRPr>
          </a:p>
        </p:txBody>
      </p:sp>
      <p:sp>
        <p:nvSpPr>
          <p:cNvPr id="7" name="TextBox 6"/>
          <p:cNvSpPr txBox="1"/>
          <p:nvPr/>
        </p:nvSpPr>
        <p:spPr>
          <a:xfrm>
            <a:off x="391337" y="160416"/>
            <a:ext cx="4390213" cy="461665"/>
          </a:xfrm>
          <a:prstGeom prst="rect">
            <a:avLst/>
          </a:prstGeom>
          <a:noFill/>
        </p:spPr>
        <p:txBody>
          <a:bodyPr wrap="square" rtlCol="0">
            <a:spAutoFit/>
          </a:bodyPr>
          <a:lstStyle/>
          <a:p>
            <a:r>
              <a:rPr lang="en-IN" sz="2400" b="1" dirty="0" smtClean="0">
                <a:solidFill>
                  <a:schemeClr val="tx2">
                    <a:lumMod val="75000"/>
                  </a:schemeClr>
                </a:solidFill>
                <a:latin typeface="Agency FB" panose="020B0503020202020204" pitchFamily="34" charset="0"/>
              </a:rPr>
              <a:t>Wi-Fi hacking</a:t>
            </a:r>
            <a:endParaRPr lang="en-IN" sz="2400" b="1" dirty="0">
              <a:solidFill>
                <a:schemeClr val="tx2">
                  <a:lumMod val="75000"/>
                </a:schemeClr>
              </a:solidFill>
              <a:latin typeface="Agency FB" panose="020B0503020202020204" pitchFamily="34" charset="0"/>
            </a:endParaRPr>
          </a:p>
        </p:txBody>
      </p:sp>
    </p:spTree>
    <p:extLst>
      <p:ext uri="{BB962C8B-B14F-4D97-AF65-F5344CB8AC3E}">
        <p14:creationId xmlns:p14="http://schemas.microsoft.com/office/powerpoint/2010/main" val="2313473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6174376"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391338" y="778559"/>
            <a:ext cx="4390213" cy="923330"/>
          </a:xfrm>
          <a:prstGeom prst="rect">
            <a:avLst/>
          </a:prstGeom>
          <a:noFill/>
        </p:spPr>
        <p:txBody>
          <a:bodyPr wrap="square" rtlCol="0">
            <a:spAutoFit/>
          </a:bodyPr>
          <a:lstStyle/>
          <a:p>
            <a:r>
              <a:rPr lang="en-IN" sz="5400" b="1" dirty="0" smtClean="0">
                <a:solidFill>
                  <a:schemeClr val="tx2">
                    <a:lumMod val="75000"/>
                  </a:schemeClr>
                </a:solidFill>
                <a:latin typeface="Agency FB" panose="020B0503020202020204" pitchFamily="34" charset="0"/>
              </a:rPr>
              <a:t>Being a Hacker!</a:t>
            </a:r>
            <a:endParaRPr lang="en-IN" sz="5400" b="1" dirty="0">
              <a:solidFill>
                <a:schemeClr val="tx2">
                  <a:lumMod val="75000"/>
                </a:schemeClr>
              </a:solidFill>
              <a:latin typeface="Agency FB" panose="020B0503020202020204" pitchFamily="34" charset="0"/>
            </a:endParaRPr>
          </a:p>
        </p:txBody>
      </p:sp>
      <p:sp>
        <p:nvSpPr>
          <p:cNvPr id="9" name="TextBox 8"/>
          <p:cNvSpPr txBox="1"/>
          <p:nvPr/>
        </p:nvSpPr>
        <p:spPr>
          <a:xfrm>
            <a:off x="391338" y="2089199"/>
            <a:ext cx="5391153" cy="3477875"/>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So, now I think you are ready with what actually Hacking is!</a:t>
            </a:r>
          </a:p>
          <a:p>
            <a:pPr algn="just"/>
            <a:r>
              <a:rPr lang="en-IN" sz="2000" dirty="0" smtClean="0">
                <a:solidFill>
                  <a:schemeClr val="tx2">
                    <a:lumMod val="75000"/>
                  </a:schemeClr>
                </a:solidFill>
                <a:latin typeface="Agency FB" panose="020B0503020202020204" pitchFamily="34" charset="0"/>
              </a:rPr>
              <a:t>Then how it feels to be hacker ? Is it like feeling the master of tech world and why it should not be right! Because you are knowing how to break into systems and do other stuff like that. Let me clear you hacking is crucial activity and it needs creativity to break into systems without that you a are a bit away from it to fill that bit should think like devil and resolve like gods.</a:t>
            </a:r>
          </a:p>
          <a:p>
            <a:pPr algn="just"/>
            <a:endParaRPr lang="en-IN" sz="2000" dirty="0" smtClean="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So how the hacker should be or good hacker should be ?</a:t>
            </a:r>
          </a:p>
          <a:p>
            <a:pPr algn="just"/>
            <a:endParaRPr lang="en-IN" sz="2000" dirty="0" smtClean="0">
              <a:solidFill>
                <a:schemeClr val="tx2">
                  <a:lumMod val="75000"/>
                </a:schemeClr>
              </a:solidFill>
              <a:latin typeface="Agency FB" panose="020B0503020202020204" pitchFamily="34" charset="0"/>
            </a:endParaRPr>
          </a:p>
        </p:txBody>
      </p:sp>
      <p:sp>
        <p:nvSpPr>
          <p:cNvPr id="8" name="TextBox 7"/>
          <p:cNvSpPr txBox="1"/>
          <p:nvPr/>
        </p:nvSpPr>
        <p:spPr>
          <a:xfrm>
            <a:off x="6487611" y="658037"/>
            <a:ext cx="5391153" cy="3170099"/>
          </a:xfrm>
          <a:prstGeom prst="rect">
            <a:avLst/>
          </a:prstGeom>
          <a:noFill/>
        </p:spPr>
        <p:txBody>
          <a:bodyPr wrap="square" rtlCol="0">
            <a:spAutoFit/>
          </a:bodyPr>
          <a:lstStyle/>
          <a:p>
            <a:pPr algn="just"/>
            <a:r>
              <a:rPr lang="en-US" sz="2000" dirty="0" smtClean="0">
                <a:solidFill>
                  <a:schemeClr val="bg1"/>
                </a:solidFill>
                <a:latin typeface="Agency FB" panose="020B0503020202020204" pitchFamily="34" charset="0"/>
              </a:rPr>
              <a:t>While there is a thrill to hacking partly because of the illegal nature of computer trespass, we want to show you that it is just as big a thrill to alert others about lapses in security and make them public without worrying about going to jail over it. As a citizen of most countries, it is not only your right, but your responsibility, to report security and privacy leaks to the proper authorities. You do this not because you can, but because many other people can't. You are helping those who can't help themselves.. This is what you will learn to do. And this what how a good hacker should feel like</a:t>
            </a:r>
            <a:endParaRPr lang="en-IN" sz="2000" dirty="0" smtClean="0">
              <a:solidFill>
                <a:schemeClr val="bg1"/>
              </a:solidFill>
              <a:latin typeface="Agency FB" panose="020B0503020202020204" pitchFamily="34" charset="0"/>
            </a:endParaRPr>
          </a:p>
        </p:txBody>
      </p:sp>
    </p:spTree>
    <p:extLst>
      <p:ext uri="{BB962C8B-B14F-4D97-AF65-F5344CB8AC3E}">
        <p14:creationId xmlns:p14="http://schemas.microsoft.com/office/powerpoint/2010/main" val="3846722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74376"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391336" y="622081"/>
            <a:ext cx="4390213" cy="923330"/>
          </a:xfrm>
          <a:prstGeom prst="rect">
            <a:avLst/>
          </a:prstGeom>
          <a:noFill/>
        </p:spPr>
        <p:txBody>
          <a:bodyPr wrap="square" rtlCol="0">
            <a:spAutoFit/>
          </a:bodyPr>
          <a:lstStyle/>
          <a:p>
            <a:r>
              <a:rPr lang="en-IN" sz="5400" b="1" dirty="0" smtClean="0">
                <a:solidFill>
                  <a:schemeClr val="tx2">
                    <a:lumMod val="75000"/>
                  </a:schemeClr>
                </a:solidFill>
                <a:latin typeface="Agency FB" panose="020B0503020202020204" pitchFamily="34" charset="0"/>
              </a:rPr>
              <a:t>Hack Wi-Fi</a:t>
            </a:r>
            <a:endParaRPr lang="en-IN" sz="5400" b="1" dirty="0">
              <a:solidFill>
                <a:schemeClr val="tx2">
                  <a:lumMod val="75000"/>
                </a:schemeClr>
              </a:solidFill>
              <a:latin typeface="Agency FB" panose="020B0503020202020204" pitchFamily="34" charset="0"/>
            </a:endParaRPr>
          </a:p>
        </p:txBody>
      </p:sp>
      <p:sp>
        <p:nvSpPr>
          <p:cNvPr id="9" name="TextBox 8"/>
          <p:cNvSpPr txBox="1"/>
          <p:nvPr/>
        </p:nvSpPr>
        <p:spPr>
          <a:xfrm>
            <a:off x="301691" y="1748540"/>
            <a:ext cx="5391153" cy="4093428"/>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The first step to hack the Wi-Fi is to turn on our Wi-Fi card or interface into monitor mode which is also called promiscuous mode which enables it see all the traffic on target which can’t be possible on normal mode. For those who don’t get what is monitor mode just assume that we are enabling the hidden powers of our Wi-Fi interface card, Which helps in cracking Wi-Fi keys, before that we need to run some extra commands to ensure that monitor mode should enable easily without getting into issues this is necessary because some background process can put it into some issues, the commands are,</a:t>
            </a:r>
          </a:p>
          <a:p>
            <a:pPr algn="just"/>
            <a:r>
              <a:rPr lang="en-IN" sz="2000" dirty="0" smtClean="0">
                <a:solidFill>
                  <a:schemeClr val="tx2">
                    <a:lumMod val="75000"/>
                  </a:schemeClr>
                </a:solidFill>
                <a:latin typeface="Agency FB" panose="020B0503020202020204" pitchFamily="34" charset="0"/>
              </a:rPr>
              <a:t>$ sudo airmon-ng check kill</a:t>
            </a:r>
            <a:endParaRPr lang="en-IN" sz="2000" dirty="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to enable the monitor mode  enter following command</a:t>
            </a:r>
            <a:r>
              <a:rPr lang="en-IN" sz="2000" dirty="0" smtClean="0">
                <a:solidFill>
                  <a:schemeClr val="tx2">
                    <a:lumMod val="75000"/>
                  </a:schemeClr>
                </a:solidFill>
                <a:latin typeface="Agency FB" panose="020B0503020202020204" pitchFamily="34" charset="0"/>
              </a:rPr>
              <a:t>.</a:t>
            </a:r>
          </a:p>
          <a:p>
            <a:pPr algn="just"/>
            <a:r>
              <a:rPr lang="en-IN" sz="2000" dirty="0" smtClean="0">
                <a:solidFill>
                  <a:schemeClr val="tx2">
                    <a:lumMod val="75000"/>
                  </a:schemeClr>
                </a:solidFill>
                <a:latin typeface="Agency FB" panose="020B0503020202020204" pitchFamily="34" charset="0"/>
              </a:rPr>
              <a:t>$sudo airmon-ng start wlan0</a:t>
            </a:r>
          </a:p>
        </p:txBody>
      </p:sp>
      <p:sp>
        <p:nvSpPr>
          <p:cNvPr id="8" name="TextBox 7"/>
          <p:cNvSpPr txBox="1"/>
          <p:nvPr/>
        </p:nvSpPr>
        <p:spPr>
          <a:xfrm>
            <a:off x="6487611" y="658037"/>
            <a:ext cx="5391153" cy="3170099"/>
          </a:xfrm>
          <a:prstGeom prst="rect">
            <a:avLst/>
          </a:prstGeom>
          <a:noFill/>
        </p:spPr>
        <p:txBody>
          <a:bodyPr wrap="square" rtlCol="0">
            <a:spAutoFit/>
          </a:bodyPr>
          <a:lstStyle/>
          <a:p>
            <a:pPr algn="just"/>
            <a:r>
              <a:rPr lang="en-US" sz="2000" dirty="0" smtClean="0">
                <a:solidFill>
                  <a:schemeClr val="bg1"/>
                </a:solidFill>
                <a:latin typeface="Agency FB" panose="020B0503020202020204" pitchFamily="34" charset="0"/>
              </a:rPr>
              <a:t>While there is a thrill to hacking partly because of the illegal nature of computer trespass, we want to show you that it is just as big a thrill to alert others about lapses in security and make them public without worrying about going to jail over it. As a citizen of most countries, it is not only your right, but your responsibility, to report security and privacy leaks to the proper authorities. You do this not because you can, but because many other people can't. You are helping those who can't help themselves.. This is what you will learn to do. And this what how a good hacker should feel like</a:t>
            </a:r>
            <a:endParaRPr lang="en-IN" sz="2000" dirty="0" smtClean="0">
              <a:solidFill>
                <a:schemeClr val="bg1"/>
              </a:solidFill>
              <a:latin typeface="Agency FB" panose="020B0503020202020204" pitchFamily="34" charset="0"/>
            </a:endParaRPr>
          </a:p>
        </p:txBody>
      </p:sp>
      <p:sp>
        <p:nvSpPr>
          <p:cNvPr id="7" name="TextBox 6"/>
          <p:cNvSpPr txBox="1"/>
          <p:nvPr/>
        </p:nvSpPr>
        <p:spPr>
          <a:xfrm>
            <a:off x="391337" y="160416"/>
            <a:ext cx="4390213" cy="461665"/>
          </a:xfrm>
          <a:prstGeom prst="rect">
            <a:avLst/>
          </a:prstGeom>
          <a:noFill/>
        </p:spPr>
        <p:txBody>
          <a:bodyPr wrap="square" rtlCol="0">
            <a:spAutoFit/>
          </a:bodyPr>
          <a:lstStyle/>
          <a:p>
            <a:r>
              <a:rPr lang="en-IN" sz="2400" b="1" dirty="0" smtClean="0">
                <a:solidFill>
                  <a:schemeClr val="tx2">
                    <a:lumMod val="75000"/>
                  </a:schemeClr>
                </a:solidFill>
                <a:latin typeface="Agency FB" panose="020B0503020202020204" pitchFamily="34" charset="0"/>
              </a:rPr>
              <a:t>Wi-Fi hacking</a:t>
            </a:r>
            <a:endParaRPr lang="en-IN" sz="2400" b="1" dirty="0">
              <a:solidFill>
                <a:schemeClr val="tx2">
                  <a:lumMod val="75000"/>
                </a:schemeClr>
              </a:solidFill>
              <a:latin typeface="Agency FB" panose="020B0503020202020204" pitchFamily="34" charset="0"/>
            </a:endParaRPr>
          </a:p>
        </p:txBody>
      </p:sp>
    </p:spTree>
    <p:extLst>
      <p:ext uri="{BB962C8B-B14F-4D97-AF65-F5344CB8AC3E}">
        <p14:creationId xmlns:p14="http://schemas.microsoft.com/office/powerpoint/2010/main" val="4026859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248194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8" name="TextBox 7"/>
          <p:cNvSpPr txBox="1"/>
          <p:nvPr/>
        </p:nvSpPr>
        <p:spPr>
          <a:xfrm>
            <a:off x="562927" y="2901962"/>
            <a:ext cx="11066146" cy="3477875"/>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Now, you have came across how to hack Wi-Fi passwords and that’s amazing right and very </a:t>
            </a:r>
            <a:r>
              <a:rPr lang="en-IN" sz="2000" dirty="0" err="1" smtClean="0">
                <a:solidFill>
                  <a:schemeClr val="tx2">
                    <a:lumMod val="75000"/>
                  </a:schemeClr>
                </a:solidFill>
                <a:latin typeface="Agency FB" panose="020B0503020202020204" pitchFamily="34" charset="0"/>
              </a:rPr>
              <a:t>inetrsting</a:t>
            </a:r>
            <a:r>
              <a:rPr lang="en-IN" sz="2000" dirty="0" smtClean="0">
                <a:solidFill>
                  <a:schemeClr val="tx2">
                    <a:lumMod val="75000"/>
                  </a:schemeClr>
                </a:solidFill>
                <a:latin typeface="Agency FB" panose="020B0503020202020204" pitchFamily="34" charset="0"/>
              </a:rPr>
              <a:t> to know that you can crack any Wi-Fi passwords and what are the requirements of Wi-Fi to hack, but don’t go on hacking public Wi-Fi keys that’s illegal without obtaining written permissions, and any think done wrong we will not hold any responsibility for any loss or damage neither this book holds any responsibility.</a:t>
            </a:r>
          </a:p>
          <a:p>
            <a:pPr algn="just"/>
            <a:r>
              <a:rPr lang="en-IN" sz="2000" dirty="0" smtClean="0">
                <a:solidFill>
                  <a:schemeClr val="tx2">
                    <a:lumMod val="75000"/>
                  </a:schemeClr>
                </a:solidFill>
                <a:latin typeface="Agency FB" panose="020B0503020202020204" pitchFamily="34" charset="0"/>
              </a:rPr>
              <a:t>so in this next chapter we will be looking how to penetrate the web application or website, in this we will hack that whole server means we will take the full control of that host server hosting website, we will retrieve database values and also explore some hidden files which are not usually offered by web developers to explore for normal users. Note that we  are not targeting any live real website hosted on google or yahoo or any kind or search engine, we will setup our own website on our local machine by this we will not need to worry of any thing gone wrong any need to obtain any kind of permission, so lets get started </a:t>
            </a:r>
            <a:r>
              <a:rPr lang="en-US" sz="2000" dirty="0" smtClean="0">
                <a:solidFill>
                  <a:schemeClr val="tx2">
                    <a:lumMod val="75000"/>
                  </a:schemeClr>
                </a:solidFill>
                <a:latin typeface="Agency FB" panose="020B0503020202020204" pitchFamily="34" charset="0"/>
              </a:rPr>
              <a:t>with doing.</a:t>
            </a:r>
          </a:p>
          <a:p>
            <a:pPr algn="just"/>
            <a:r>
              <a:rPr lang="en-US" sz="2000" dirty="0" smtClean="0">
                <a:solidFill>
                  <a:schemeClr val="tx2">
                    <a:lumMod val="75000"/>
                  </a:schemeClr>
                </a:solidFill>
                <a:latin typeface="Agency FB" panose="020B0503020202020204" pitchFamily="34" charset="0"/>
              </a:rPr>
              <a:t>WARNING – this tutorial is only provided with the means of knowledge and tech safety awareness, I’ll not be responsible for any you done outside of safety barriers, take this in consideration.</a:t>
            </a:r>
            <a:endParaRPr lang="en-IN" sz="2000" dirty="0" smtClean="0">
              <a:solidFill>
                <a:schemeClr val="tx2">
                  <a:lumMod val="75000"/>
                </a:schemeClr>
              </a:solidFill>
              <a:latin typeface="Agency FB" panose="020B0503020202020204" pitchFamily="34" charset="0"/>
            </a:endParaRPr>
          </a:p>
        </p:txBody>
      </p:sp>
      <p:sp>
        <p:nvSpPr>
          <p:cNvPr id="4" name="TextBox 3"/>
          <p:cNvSpPr txBox="1"/>
          <p:nvPr/>
        </p:nvSpPr>
        <p:spPr>
          <a:xfrm>
            <a:off x="234584" y="640509"/>
            <a:ext cx="3449142" cy="769441"/>
          </a:xfrm>
          <a:prstGeom prst="rect">
            <a:avLst/>
          </a:prstGeom>
          <a:noFill/>
        </p:spPr>
        <p:txBody>
          <a:bodyPr wrap="square" rtlCol="0">
            <a:spAutoFit/>
          </a:bodyPr>
          <a:lstStyle/>
          <a:p>
            <a:r>
              <a:rPr lang="en-IN" sz="4400" b="1" dirty="0" smtClean="0">
                <a:solidFill>
                  <a:schemeClr val="bg1"/>
                </a:solidFill>
                <a:latin typeface="Agency FB" panose="020B0503020202020204" pitchFamily="34" charset="0"/>
              </a:rPr>
              <a:t>WEB Defacement</a:t>
            </a:r>
            <a:endParaRPr lang="en-IN" sz="44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46397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45920"/>
            <a:ext cx="12192000" cy="5212081"/>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562927" y="2614580"/>
            <a:ext cx="11066146" cy="3477875"/>
          </a:xfrm>
          <a:prstGeom prst="rect">
            <a:avLst/>
          </a:prstGeom>
          <a:noFill/>
        </p:spPr>
        <p:txBody>
          <a:bodyPr wrap="square" rtlCol="0">
            <a:spAutoFit/>
          </a:bodyPr>
          <a:lstStyle/>
          <a:p>
            <a:pPr algn="just"/>
            <a:r>
              <a:rPr lang="en-IN" sz="2000" dirty="0" smtClean="0">
                <a:solidFill>
                  <a:schemeClr val="bg1"/>
                </a:solidFill>
                <a:latin typeface="Agency FB" panose="020B0503020202020204" pitchFamily="34" charset="0"/>
              </a:rPr>
              <a:t>In this we are setting our website locally or on our personal computer, to setup our own website we need to understand some terms related oh hosting. Normally website hosting requires three main important services which are first is website, second is Server software which provides service to host our website and explore it and the third is database service for storing web data in server.</a:t>
            </a:r>
          </a:p>
          <a:p>
            <a:pPr algn="just"/>
            <a:r>
              <a:rPr lang="en-IN" sz="2000" dirty="0" smtClean="0">
                <a:solidFill>
                  <a:schemeClr val="bg1"/>
                </a:solidFill>
                <a:latin typeface="Agency FB" panose="020B0503020202020204" pitchFamily="34" charset="0"/>
              </a:rPr>
              <a:t>Here we are using Apache server which is software which enables to host our websites and which comes preinstalled on kali </a:t>
            </a:r>
            <a:r>
              <a:rPr lang="en-IN" sz="2000" dirty="0">
                <a:solidFill>
                  <a:schemeClr val="bg1"/>
                </a:solidFill>
                <a:latin typeface="Agency FB" panose="020B0503020202020204" pitchFamily="34" charset="0"/>
              </a:rPr>
              <a:t>L</a:t>
            </a:r>
            <a:r>
              <a:rPr lang="en-IN" sz="2000" dirty="0" smtClean="0">
                <a:solidFill>
                  <a:schemeClr val="bg1"/>
                </a:solidFill>
                <a:latin typeface="Agency FB" panose="020B0503020202020204" pitchFamily="34" charset="0"/>
              </a:rPr>
              <a:t>inux distribution, and MySQL database service which again comes with preinstalled in Kali Linux. I’ll go considering you know some basics regarding what is MySQL and how it stores the data. If you don’t, no worry just do follow me along with how I’m doing you will get to understand.</a:t>
            </a:r>
            <a:r>
              <a:rPr lang="en-IN" sz="2000" dirty="0">
                <a:solidFill>
                  <a:schemeClr val="bg1"/>
                </a:solidFill>
                <a:latin typeface="Agency FB" panose="020B0503020202020204" pitchFamily="34" charset="0"/>
              </a:rPr>
              <a:t> </a:t>
            </a:r>
            <a:r>
              <a:rPr lang="en-IN" sz="2000" dirty="0" smtClean="0">
                <a:solidFill>
                  <a:schemeClr val="bg1"/>
                </a:solidFill>
                <a:latin typeface="Agency FB" panose="020B0503020202020204" pitchFamily="34" charset="0"/>
              </a:rPr>
              <a:t>Then next we will need is website which we are not designing anymore we will download this website which are offered many resources and which are specially designs to get hacked or perform hacking operations. The website we are setting is bWAPP which stands for Buggy Web Application. As its name says its extremely buggy and can easily hacked.</a:t>
            </a:r>
          </a:p>
          <a:p>
            <a:pPr algn="just"/>
            <a:r>
              <a:rPr lang="en-IN" sz="2000" dirty="0" smtClean="0">
                <a:solidFill>
                  <a:schemeClr val="bg1"/>
                </a:solidFill>
                <a:latin typeface="Agency FB" panose="020B0503020202020204" pitchFamily="34" charset="0"/>
              </a:rPr>
              <a:t>Here is the download link go ahead and download it first.</a:t>
            </a:r>
          </a:p>
          <a:p>
            <a:pPr algn="just"/>
            <a:r>
              <a:rPr lang="en-IN" sz="2000" dirty="0" smtClean="0">
                <a:solidFill>
                  <a:schemeClr val="bg1"/>
                </a:solidFill>
                <a:latin typeface="Agency FB" panose="020B0503020202020204" pitchFamily="34" charset="0"/>
              </a:rPr>
              <a:t>https://www.bwaap.com/downloads</a:t>
            </a:r>
          </a:p>
        </p:txBody>
      </p:sp>
      <p:sp>
        <p:nvSpPr>
          <p:cNvPr id="4" name="TextBox 3"/>
          <p:cNvSpPr txBox="1"/>
          <p:nvPr/>
        </p:nvSpPr>
        <p:spPr>
          <a:xfrm>
            <a:off x="304251" y="282336"/>
            <a:ext cx="4390213" cy="1077218"/>
          </a:xfrm>
          <a:prstGeom prst="rect">
            <a:avLst/>
          </a:prstGeom>
          <a:noFill/>
        </p:spPr>
        <p:txBody>
          <a:bodyPr wrap="square" rtlCol="0">
            <a:spAutoFit/>
          </a:bodyPr>
          <a:lstStyle/>
          <a:p>
            <a:r>
              <a:rPr lang="en-IN" sz="2400" b="1" dirty="0" smtClean="0">
                <a:solidFill>
                  <a:schemeClr val="tx2">
                    <a:lumMod val="75000"/>
                  </a:schemeClr>
                </a:solidFill>
                <a:latin typeface="Agency FB" panose="020B0503020202020204" pitchFamily="34" charset="0"/>
              </a:rPr>
              <a:t>WEB Defacement</a:t>
            </a:r>
          </a:p>
          <a:p>
            <a:r>
              <a:rPr lang="en-IN" sz="4000" b="1" dirty="0" smtClean="0">
                <a:solidFill>
                  <a:schemeClr val="tx2">
                    <a:lumMod val="75000"/>
                  </a:schemeClr>
                </a:solidFill>
                <a:latin typeface="Agency FB" panose="020B0503020202020204" pitchFamily="34" charset="0"/>
              </a:rPr>
              <a:t>Setting up Lab</a:t>
            </a:r>
            <a:endParaRPr lang="en-IN" sz="4000" b="1" dirty="0">
              <a:solidFill>
                <a:schemeClr val="tx2">
                  <a:lumMod val="75000"/>
                </a:schemeClr>
              </a:solidFill>
              <a:latin typeface="Agency FB" panose="020B0503020202020204" pitchFamily="34" charset="0"/>
            </a:endParaRPr>
          </a:p>
        </p:txBody>
      </p:sp>
    </p:spTree>
    <p:extLst>
      <p:ext uri="{BB962C8B-B14F-4D97-AF65-F5344CB8AC3E}">
        <p14:creationId xmlns:p14="http://schemas.microsoft.com/office/powerpoint/2010/main" val="3057839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8376"/>
            <a:ext cx="12192000" cy="180267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304251" y="2085009"/>
            <a:ext cx="4569688" cy="4401205"/>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Now, you have downloaded it we will set-it up,</a:t>
            </a:r>
          </a:p>
          <a:p>
            <a:pPr algn="just"/>
            <a:r>
              <a:rPr lang="en-IN" sz="2000" dirty="0" smtClean="0">
                <a:solidFill>
                  <a:schemeClr val="tx2">
                    <a:lumMod val="75000"/>
                  </a:schemeClr>
                </a:solidFill>
                <a:latin typeface="Agency FB" panose="020B0503020202020204" pitchFamily="34" charset="0"/>
              </a:rPr>
              <a:t>So first extract it from zip file and place it in desktop or any other folder, here I will place the extracted files in HackersFolder which I have specially maintained for this book, so go ahead and extract. You can extract it clicking right-click on zip file and click on extract here, all the files will be extracted, as you can see in that snapshot. The files also contain README.txt and tow main files bWAPP and apache2. you can go ahead and read that README.txt which contain installation instruction or you can just follow me. Look there the folder named bWAPP is where our website source code contain this is what from we have to deal with,</a:t>
            </a:r>
          </a:p>
        </p:txBody>
      </p:sp>
      <p:sp>
        <p:nvSpPr>
          <p:cNvPr id="4" name="TextBox 3"/>
          <p:cNvSpPr txBox="1"/>
          <p:nvPr/>
        </p:nvSpPr>
        <p:spPr>
          <a:xfrm>
            <a:off x="304251" y="282336"/>
            <a:ext cx="4390213" cy="1077218"/>
          </a:xfrm>
          <a:prstGeom prst="rect">
            <a:avLst/>
          </a:prstGeom>
          <a:noFill/>
        </p:spPr>
        <p:txBody>
          <a:bodyPr wrap="square" rtlCol="0">
            <a:spAutoFit/>
          </a:bodyPr>
          <a:lstStyle/>
          <a:p>
            <a:r>
              <a:rPr lang="en-IN" sz="2400" b="1" dirty="0" smtClean="0">
                <a:solidFill>
                  <a:schemeClr val="bg1"/>
                </a:solidFill>
                <a:latin typeface="Agency FB" panose="020B0503020202020204" pitchFamily="34" charset="0"/>
              </a:rPr>
              <a:t>WEB Defacement</a:t>
            </a:r>
          </a:p>
          <a:p>
            <a:r>
              <a:rPr lang="en-IN" sz="4000" b="1" dirty="0" smtClean="0">
                <a:solidFill>
                  <a:schemeClr val="bg1"/>
                </a:solidFill>
                <a:latin typeface="Agency FB" panose="020B0503020202020204" pitchFamily="34" charset="0"/>
              </a:rPr>
              <a:t>Setting up Lab</a:t>
            </a:r>
            <a:endParaRPr lang="en-IN" sz="4000" b="1" dirty="0">
              <a:solidFill>
                <a:schemeClr val="bg1"/>
              </a:solidFill>
              <a:latin typeface="Agency FB" panose="020B0503020202020204" pitchFamily="34" charset="0"/>
            </a:endParaRPr>
          </a:p>
        </p:txBody>
      </p:sp>
      <p:pic>
        <p:nvPicPr>
          <p:cNvPr id="2" name="Picture 1"/>
          <p:cNvPicPr>
            <a:picLocks noChangeAspect="1"/>
          </p:cNvPicPr>
          <p:nvPr/>
        </p:nvPicPr>
        <p:blipFill rotWithShape="1">
          <a:blip r:embed="rId2"/>
          <a:srcRect l="22075" t="9773" r="23436" b="10046"/>
          <a:stretch/>
        </p:blipFill>
        <p:spPr>
          <a:xfrm>
            <a:off x="6011536" y="1914996"/>
            <a:ext cx="5677270" cy="4699164"/>
          </a:xfrm>
          <a:prstGeom prst="rect">
            <a:avLst/>
          </a:prstGeom>
        </p:spPr>
      </p:pic>
    </p:spTree>
    <p:extLst>
      <p:ext uri="{BB962C8B-B14F-4D97-AF65-F5344CB8AC3E}">
        <p14:creationId xmlns:p14="http://schemas.microsoft.com/office/powerpoint/2010/main" val="224973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8376"/>
            <a:ext cx="12192000" cy="180267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487131" y="2450769"/>
            <a:ext cx="4569688" cy="3477875"/>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Next, we have to make some changes to the configuration file pf website, because it contains default passwords and username that we need to change according to our database username and passwords to do that open bWAPP folder there you will see admin/ folder which contains settings.php where we have to change values. Open that settings.php, there you’ll see $db_password = “bug” just remove that “bug” password and keep it blank, like</a:t>
            </a:r>
          </a:p>
          <a:p>
            <a:pPr algn="just"/>
            <a:r>
              <a:rPr lang="en-US" sz="2000" dirty="0" smtClean="0">
                <a:solidFill>
                  <a:schemeClr val="tx2">
                    <a:lumMod val="75000"/>
                  </a:schemeClr>
                </a:solidFill>
                <a:latin typeface="Agency FB" panose="020B0503020202020204" pitchFamily="34" charset="0"/>
              </a:rPr>
              <a:t>$db_password = “”. And that’s all the changes we need to make.</a:t>
            </a:r>
            <a:endParaRPr lang="en-IN" sz="2000" dirty="0" smtClean="0">
              <a:solidFill>
                <a:schemeClr val="tx2">
                  <a:lumMod val="75000"/>
                </a:schemeClr>
              </a:solidFill>
              <a:latin typeface="Agency FB" panose="020B0503020202020204" pitchFamily="34" charset="0"/>
            </a:endParaRPr>
          </a:p>
        </p:txBody>
      </p:sp>
      <p:sp>
        <p:nvSpPr>
          <p:cNvPr id="4" name="TextBox 3"/>
          <p:cNvSpPr txBox="1"/>
          <p:nvPr/>
        </p:nvSpPr>
        <p:spPr>
          <a:xfrm>
            <a:off x="304251" y="282336"/>
            <a:ext cx="4390213" cy="1077218"/>
          </a:xfrm>
          <a:prstGeom prst="rect">
            <a:avLst/>
          </a:prstGeom>
          <a:noFill/>
        </p:spPr>
        <p:txBody>
          <a:bodyPr wrap="square" rtlCol="0">
            <a:spAutoFit/>
          </a:bodyPr>
          <a:lstStyle/>
          <a:p>
            <a:r>
              <a:rPr lang="en-IN" sz="2400" b="1" dirty="0" smtClean="0">
                <a:solidFill>
                  <a:schemeClr val="bg1"/>
                </a:solidFill>
                <a:latin typeface="Agency FB" panose="020B0503020202020204" pitchFamily="34" charset="0"/>
              </a:rPr>
              <a:t>WEB Defacement</a:t>
            </a:r>
          </a:p>
          <a:p>
            <a:r>
              <a:rPr lang="en-IN" sz="4000" b="1" dirty="0" smtClean="0">
                <a:solidFill>
                  <a:schemeClr val="bg1"/>
                </a:solidFill>
                <a:latin typeface="Agency FB" panose="020B0503020202020204" pitchFamily="34" charset="0"/>
              </a:rPr>
              <a:t>Setting up Lab</a:t>
            </a:r>
            <a:endParaRPr lang="en-IN" sz="4000" b="1" dirty="0">
              <a:solidFill>
                <a:schemeClr val="bg1"/>
              </a:solidFill>
              <a:latin typeface="Agency FB" panose="020B0503020202020204" pitchFamily="34" charset="0"/>
            </a:endParaRPr>
          </a:p>
        </p:txBody>
      </p:sp>
      <p:pic>
        <p:nvPicPr>
          <p:cNvPr id="3" name="Picture 2"/>
          <p:cNvPicPr>
            <a:picLocks noChangeAspect="1"/>
          </p:cNvPicPr>
          <p:nvPr/>
        </p:nvPicPr>
        <p:blipFill rotWithShape="1">
          <a:blip r:embed="rId2"/>
          <a:srcRect l="23082" t="9851" r="21918" b="10000"/>
          <a:stretch/>
        </p:blipFill>
        <p:spPr>
          <a:xfrm>
            <a:off x="6096000" y="1834929"/>
            <a:ext cx="5745480" cy="4709553"/>
          </a:xfrm>
          <a:prstGeom prst="rect">
            <a:avLst/>
          </a:prstGeom>
        </p:spPr>
      </p:pic>
    </p:spTree>
    <p:extLst>
      <p:ext uri="{BB962C8B-B14F-4D97-AF65-F5344CB8AC3E}">
        <p14:creationId xmlns:p14="http://schemas.microsoft.com/office/powerpoint/2010/main" val="12040588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8376"/>
            <a:ext cx="12192000" cy="180267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304251" y="1955557"/>
            <a:ext cx="5369928" cy="4708981"/>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And the next step is we have to move the bWAPP folder to correct path or location so our browser could browse that application, so copy or cut that folder and move that to location</a:t>
            </a:r>
          </a:p>
          <a:p>
            <a:pPr algn="just"/>
            <a:r>
              <a:rPr lang="en-IN" sz="2000" dirty="0" smtClean="0">
                <a:solidFill>
                  <a:schemeClr val="tx2">
                    <a:lumMod val="75000"/>
                  </a:schemeClr>
                </a:solidFill>
                <a:latin typeface="Agency FB" panose="020B0503020202020204" pitchFamily="34" charset="0"/>
              </a:rPr>
              <a:t>/var/www/html/</a:t>
            </a:r>
          </a:p>
          <a:p>
            <a:pPr algn="just"/>
            <a:r>
              <a:rPr lang="en-IN" sz="2000" dirty="0" smtClean="0">
                <a:solidFill>
                  <a:schemeClr val="tx2">
                    <a:lumMod val="75000"/>
                  </a:schemeClr>
                </a:solidFill>
                <a:latin typeface="Agency FB" panose="020B0503020202020204" pitchFamily="34" charset="0"/>
              </a:rPr>
              <a:t>You can also use mv command or </a:t>
            </a:r>
            <a:r>
              <a:rPr lang="en-IN" sz="2000" dirty="0" err="1" smtClean="0">
                <a:solidFill>
                  <a:schemeClr val="tx2">
                    <a:lumMod val="75000"/>
                  </a:schemeClr>
                </a:solidFill>
                <a:latin typeface="Agency FB" panose="020B0503020202020204" pitchFamily="34" charset="0"/>
              </a:rPr>
              <a:t>cp</a:t>
            </a:r>
            <a:r>
              <a:rPr lang="en-IN" sz="2000" dirty="0" smtClean="0">
                <a:solidFill>
                  <a:schemeClr val="tx2">
                    <a:lumMod val="75000"/>
                  </a:schemeClr>
                </a:solidFill>
                <a:latin typeface="Agency FB" panose="020B0503020202020204" pitchFamily="34" charset="0"/>
              </a:rPr>
              <a:t> command to change it location, such as</a:t>
            </a:r>
          </a:p>
          <a:p>
            <a:pPr algn="just"/>
            <a:r>
              <a:rPr lang="en-IN" sz="2000" dirty="0" err="1" smtClean="0">
                <a:solidFill>
                  <a:schemeClr val="tx2">
                    <a:lumMod val="75000"/>
                  </a:schemeClr>
                </a:solidFill>
                <a:latin typeface="Agency FB" panose="020B0503020202020204" pitchFamily="34" charset="0"/>
              </a:rPr>
              <a:t>cp</a:t>
            </a:r>
            <a:r>
              <a:rPr lang="en-IN" sz="2000" dirty="0" smtClean="0">
                <a:solidFill>
                  <a:schemeClr val="tx2">
                    <a:lumMod val="75000"/>
                  </a:schemeClr>
                </a:solidFill>
                <a:latin typeface="Agency FB" panose="020B0503020202020204" pitchFamily="34" charset="0"/>
              </a:rPr>
              <a:t> –r bWAPP /var/www/html/</a:t>
            </a:r>
          </a:p>
          <a:p>
            <a:pPr algn="just"/>
            <a:r>
              <a:rPr lang="en-IN" sz="2000" dirty="0" smtClean="0">
                <a:solidFill>
                  <a:schemeClr val="tx2">
                    <a:lumMod val="75000"/>
                  </a:schemeClr>
                </a:solidFill>
                <a:latin typeface="Agency FB" panose="020B0503020202020204" pitchFamily="34" charset="0"/>
              </a:rPr>
              <a:t>Or </a:t>
            </a:r>
          </a:p>
          <a:p>
            <a:pPr algn="just"/>
            <a:r>
              <a:rPr lang="en-IN" sz="2000" dirty="0" smtClean="0">
                <a:solidFill>
                  <a:schemeClr val="tx2">
                    <a:lumMod val="75000"/>
                  </a:schemeClr>
                </a:solidFill>
                <a:latin typeface="Agency FB" panose="020B0503020202020204" pitchFamily="34" charset="0"/>
              </a:rPr>
              <a:t>mv bWAPP /var/www/html/</a:t>
            </a:r>
          </a:p>
          <a:p>
            <a:pPr algn="just"/>
            <a:r>
              <a:rPr lang="en-IN" sz="2000" dirty="0" smtClean="0">
                <a:solidFill>
                  <a:schemeClr val="tx2">
                    <a:lumMod val="75000"/>
                  </a:schemeClr>
                </a:solidFill>
                <a:latin typeface="Agency FB" panose="020B0503020202020204" pitchFamily="34" charset="0"/>
              </a:rPr>
              <a:t>You can go and check at </a:t>
            </a:r>
          </a:p>
          <a:p>
            <a:pPr algn="just"/>
            <a:r>
              <a:rPr lang="en-IN" sz="2000" dirty="0" smtClean="0">
                <a:solidFill>
                  <a:schemeClr val="tx2">
                    <a:lumMod val="75000"/>
                  </a:schemeClr>
                </a:solidFill>
                <a:latin typeface="Agency FB" panose="020B0503020202020204" pitchFamily="34" charset="0"/>
              </a:rPr>
              <a:t>/var/www/html/</a:t>
            </a:r>
          </a:p>
          <a:p>
            <a:pPr algn="just"/>
            <a:r>
              <a:rPr lang="en-IN" sz="2000" dirty="0" smtClean="0">
                <a:solidFill>
                  <a:schemeClr val="tx2">
                    <a:lumMod val="75000"/>
                  </a:schemeClr>
                </a:solidFill>
                <a:latin typeface="Agency FB" panose="020B0503020202020204" pitchFamily="34" charset="0"/>
              </a:rPr>
              <a:t>The bWAPP folder will be present.</a:t>
            </a:r>
          </a:p>
          <a:p>
            <a:pPr algn="just"/>
            <a:r>
              <a:rPr lang="en-IN" sz="2000" dirty="0" smtClean="0">
                <a:solidFill>
                  <a:schemeClr val="tx2">
                    <a:lumMod val="75000"/>
                  </a:schemeClr>
                </a:solidFill>
                <a:latin typeface="Agency FB" panose="020B0503020202020204" pitchFamily="34" charset="0"/>
              </a:rPr>
              <a:t>Now we need to change its permission so that we can work with it, just change its permission to 777 with chmod.</a:t>
            </a:r>
          </a:p>
          <a:p>
            <a:pPr algn="just"/>
            <a:r>
              <a:rPr lang="en-IN" sz="2000" dirty="0" smtClean="0">
                <a:solidFill>
                  <a:schemeClr val="tx2">
                    <a:lumMod val="75000"/>
                  </a:schemeClr>
                </a:solidFill>
                <a:latin typeface="Agency FB" panose="020B0503020202020204" pitchFamily="34" charset="0"/>
              </a:rPr>
              <a:t>Which has covered in </a:t>
            </a:r>
            <a:r>
              <a:rPr lang="en-IN" sz="2000" dirty="0" err="1" smtClean="0">
                <a:solidFill>
                  <a:schemeClr val="tx2">
                    <a:lumMod val="75000"/>
                  </a:schemeClr>
                </a:solidFill>
                <a:latin typeface="Agency FB" panose="020B0503020202020204" pitchFamily="34" charset="0"/>
              </a:rPr>
              <a:t>linux</a:t>
            </a:r>
            <a:r>
              <a:rPr lang="en-IN" sz="2000" dirty="0" smtClean="0">
                <a:solidFill>
                  <a:schemeClr val="tx2">
                    <a:lumMod val="75000"/>
                  </a:schemeClr>
                </a:solidFill>
                <a:latin typeface="Agency FB" panose="020B0503020202020204" pitchFamily="34" charset="0"/>
              </a:rPr>
              <a:t> basics and we do we need that.</a:t>
            </a:r>
          </a:p>
        </p:txBody>
      </p:sp>
      <p:sp>
        <p:nvSpPr>
          <p:cNvPr id="4" name="TextBox 3"/>
          <p:cNvSpPr txBox="1"/>
          <p:nvPr/>
        </p:nvSpPr>
        <p:spPr>
          <a:xfrm>
            <a:off x="304251" y="282336"/>
            <a:ext cx="4390213" cy="1077218"/>
          </a:xfrm>
          <a:prstGeom prst="rect">
            <a:avLst/>
          </a:prstGeom>
          <a:noFill/>
        </p:spPr>
        <p:txBody>
          <a:bodyPr wrap="square" rtlCol="0">
            <a:spAutoFit/>
          </a:bodyPr>
          <a:lstStyle/>
          <a:p>
            <a:r>
              <a:rPr lang="en-IN" sz="2400" b="1" dirty="0" smtClean="0">
                <a:solidFill>
                  <a:schemeClr val="bg1"/>
                </a:solidFill>
                <a:latin typeface="Agency FB" panose="020B0503020202020204" pitchFamily="34" charset="0"/>
              </a:rPr>
              <a:t>WEB Defacement</a:t>
            </a:r>
          </a:p>
          <a:p>
            <a:r>
              <a:rPr lang="en-IN" sz="4000" b="1" dirty="0" smtClean="0">
                <a:solidFill>
                  <a:schemeClr val="bg1"/>
                </a:solidFill>
                <a:latin typeface="Agency FB" panose="020B0503020202020204" pitchFamily="34" charset="0"/>
              </a:rPr>
              <a:t>Setting up Lab</a:t>
            </a:r>
            <a:endParaRPr lang="en-IN" sz="4000" b="1" dirty="0">
              <a:solidFill>
                <a:schemeClr val="bg1"/>
              </a:solidFill>
              <a:latin typeface="Agency FB" panose="020B0503020202020204" pitchFamily="34" charset="0"/>
            </a:endParaRPr>
          </a:p>
        </p:txBody>
      </p:sp>
      <p:pic>
        <p:nvPicPr>
          <p:cNvPr id="3" name="Picture 2"/>
          <p:cNvPicPr>
            <a:picLocks noChangeAspect="1"/>
          </p:cNvPicPr>
          <p:nvPr/>
        </p:nvPicPr>
        <p:blipFill rotWithShape="1">
          <a:blip r:embed="rId2"/>
          <a:srcRect l="23185" t="10000" r="21726" b="9524"/>
          <a:stretch/>
        </p:blipFill>
        <p:spPr>
          <a:xfrm>
            <a:off x="6373585" y="2053317"/>
            <a:ext cx="5502391" cy="4521414"/>
          </a:xfrm>
          <a:prstGeom prst="rect">
            <a:avLst/>
          </a:prstGeom>
        </p:spPr>
      </p:pic>
    </p:spTree>
    <p:extLst>
      <p:ext uri="{BB962C8B-B14F-4D97-AF65-F5344CB8AC3E}">
        <p14:creationId xmlns:p14="http://schemas.microsoft.com/office/powerpoint/2010/main" val="8994121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8376"/>
            <a:ext cx="12192000" cy="180267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304251" y="2085009"/>
            <a:ext cx="5369928" cy="4401205"/>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By default permissions are set to 731 we need to change it to 777.Change its permission with terminal using chmod command</a:t>
            </a:r>
          </a:p>
          <a:p>
            <a:pPr algn="just"/>
            <a:r>
              <a:rPr lang="en-IN" sz="2000" dirty="0" smtClean="0">
                <a:solidFill>
                  <a:schemeClr val="tx2">
                    <a:lumMod val="75000"/>
                  </a:schemeClr>
                </a:solidFill>
                <a:latin typeface="Agency FB" panose="020B0503020202020204" pitchFamily="34" charset="0"/>
              </a:rPr>
              <a:t>root@kali~:/var/www/html# chmod 777 bWAPP</a:t>
            </a:r>
          </a:p>
          <a:p>
            <a:pPr algn="just"/>
            <a:r>
              <a:rPr lang="en-IN" sz="2000" dirty="0" smtClean="0">
                <a:solidFill>
                  <a:schemeClr val="tx2">
                    <a:lumMod val="75000"/>
                  </a:schemeClr>
                </a:solidFill>
                <a:latin typeface="Agency FB" panose="020B0503020202020204" pitchFamily="34" charset="0"/>
              </a:rPr>
              <a:t>Now you can go and check out its permissions using </a:t>
            </a:r>
          </a:p>
          <a:p>
            <a:pPr algn="just"/>
            <a:r>
              <a:rPr lang="en-IN" sz="2000" dirty="0" smtClean="0">
                <a:solidFill>
                  <a:schemeClr val="tx2">
                    <a:lumMod val="75000"/>
                  </a:schemeClr>
                </a:solidFill>
                <a:latin typeface="Agency FB" panose="020B0503020202020204" pitchFamily="34" charset="0"/>
              </a:rPr>
              <a:t>root@kali~:/var/www/html# ls –l</a:t>
            </a:r>
          </a:p>
          <a:p>
            <a:pPr algn="just"/>
            <a:r>
              <a:rPr lang="en-IN" sz="2000" dirty="0" smtClean="0">
                <a:solidFill>
                  <a:schemeClr val="tx2">
                    <a:lumMod val="75000"/>
                  </a:schemeClr>
                </a:solidFill>
                <a:latin typeface="Agency FB" panose="020B0503020202020204" pitchFamily="34" charset="0"/>
              </a:rPr>
              <a:t>Now we are ready with changing permissions we need to install that website on our machine. The next is we need to start the apache server and MySQL database service.</a:t>
            </a:r>
          </a:p>
          <a:p>
            <a:pPr algn="just"/>
            <a:r>
              <a:rPr lang="en-IN" sz="2000" dirty="0" smtClean="0">
                <a:solidFill>
                  <a:schemeClr val="tx2">
                    <a:lumMod val="75000"/>
                  </a:schemeClr>
                </a:solidFill>
                <a:latin typeface="Agency FB" panose="020B0503020202020204" pitchFamily="34" charset="0"/>
              </a:rPr>
              <a:t>To start these services open terminal and enter two commands</a:t>
            </a:r>
          </a:p>
          <a:p>
            <a:pPr algn="just"/>
            <a:r>
              <a:rPr lang="en-IN" sz="2000" dirty="0" smtClean="0">
                <a:solidFill>
                  <a:schemeClr val="tx2">
                    <a:lumMod val="75000"/>
                  </a:schemeClr>
                </a:solidFill>
                <a:latin typeface="Agency FB" panose="020B0503020202020204" pitchFamily="34" charset="0"/>
              </a:rPr>
              <a:t>root@kali:~/# service apache2 start</a:t>
            </a:r>
          </a:p>
          <a:p>
            <a:pPr algn="just"/>
            <a:r>
              <a:rPr lang="en-IN" sz="2000" dirty="0">
                <a:solidFill>
                  <a:schemeClr val="tx2">
                    <a:lumMod val="75000"/>
                  </a:schemeClr>
                </a:solidFill>
                <a:latin typeface="Agency FB" panose="020B0503020202020204" pitchFamily="34" charset="0"/>
              </a:rPr>
              <a:t>root@kali:~/# service </a:t>
            </a:r>
            <a:r>
              <a:rPr lang="en-IN" sz="2000" dirty="0" err="1" smtClean="0">
                <a:solidFill>
                  <a:schemeClr val="tx2">
                    <a:lumMod val="75000"/>
                  </a:schemeClr>
                </a:solidFill>
                <a:latin typeface="Agency FB" panose="020B0503020202020204" pitchFamily="34" charset="0"/>
              </a:rPr>
              <a:t>mysql</a:t>
            </a:r>
            <a:r>
              <a:rPr lang="en-IN" sz="2000" dirty="0" smtClean="0">
                <a:solidFill>
                  <a:schemeClr val="tx2">
                    <a:lumMod val="75000"/>
                  </a:schemeClr>
                </a:solidFill>
                <a:latin typeface="Agency FB" panose="020B0503020202020204" pitchFamily="34" charset="0"/>
              </a:rPr>
              <a:t> start</a:t>
            </a:r>
          </a:p>
          <a:p>
            <a:pPr algn="just"/>
            <a:r>
              <a:rPr lang="en-IN" sz="2000" dirty="0" smtClean="0">
                <a:solidFill>
                  <a:schemeClr val="tx2">
                    <a:lumMod val="75000"/>
                  </a:schemeClr>
                </a:solidFill>
                <a:latin typeface="Agency FB" panose="020B0503020202020204" pitchFamily="34" charset="0"/>
              </a:rPr>
              <a:t>If these commands doesn’t prompt any output means everything is going correctly. Usually services commands doesn’t prompt any output.</a:t>
            </a:r>
          </a:p>
        </p:txBody>
      </p:sp>
      <p:sp>
        <p:nvSpPr>
          <p:cNvPr id="4" name="TextBox 3"/>
          <p:cNvSpPr txBox="1"/>
          <p:nvPr/>
        </p:nvSpPr>
        <p:spPr>
          <a:xfrm>
            <a:off x="304251" y="282336"/>
            <a:ext cx="4390213" cy="1077218"/>
          </a:xfrm>
          <a:prstGeom prst="rect">
            <a:avLst/>
          </a:prstGeom>
          <a:noFill/>
        </p:spPr>
        <p:txBody>
          <a:bodyPr wrap="square" rtlCol="0">
            <a:spAutoFit/>
          </a:bodyPr>
          <a:lstStyle/>
          <a:p>
            <a:r>
              <a:rPr lang="en-IN" sz="2400" b="1" dirty="0" smtClean="0">
                <a:solidFill>
                  <a:schemeClr val="bg1"/>
                </a:solidFill>
                <a:latin typeface="Agency FB" panose="020B0503020202020204" pitchFamily="34" charset="0"/>
              </a:rPr>
              <a:t>WEB Defacement</a:t>
            </a:r>
          </a:p>
          <a:p>
            <a:r>
              <a:rPr lang="en-IN" sz="4000" b="1" dirty="0" smtClean="0">
                <a:solidFill>
                  <a:schemeClr val="bg1"/>
                </a:solidFill>
                <a:latin typeface="Agency FB" panose="020B0503020202020204" pitchFamily="34" charset="0"/>
              </a:rPr>
              <a:t>Setting up Lab</a:t>
            </a:r>
            <a:endParaRPr lang="en-IN" sz="4000" b="1" dirty="0">
              <a:solidFill>
                <a:schemeClr val="bg1"/>
              </a:solidFill>
              <a:latin typeface="Agency FB" panose="020B0503020202020204" pitchFamily="34" charset="0"/>
            </a:endParaRPr>
          </a:p>
        </p:txBody>
      </p:sp>
      <p:pic>
        <p:nvPicPr>
          <p:cNvPr id="5" name="Picture 4"/>
          <p:cNvPicPr>
            <a:picLocks noChangeAspect="1"/>
          </p:cNvPicPr>
          <p:nvPr/>
        </p:nvPicPr>
        <p:blipFill rotWithShape="1">
          <a:blip r:embed="rId2"/>
          <a:srcRect l="25000" t="12759" r="25984" b="14917"/>
          <a:stretch/>
        </p:blipFill>
        <p:spPr>
          <a:xfrm>
            <a:off x="6456219" y="2085008"/>
            <a:ext cx="5302756" cy="4401205"/>
          </a:xfrm>
          <a:prstGeom prst="rect">
            <a:avLst/>
          </a:prstGeom>
        </p:spPr>
      </p:pic>
    </p:spTree>
    <p:extLst>
      <p:ext uri="{BB962C8B-B14F-4D97-AF65-F5344CB8AC3E}">
        <p14:creationId xmlns:p14="http://schemas.microsoft.com/office/powerpoint/2010/main" val="36166467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8376"/>
            <a:ext cx="12192000" cy="180267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304251" y="2085010"/>
            <a:ext cx="4224206" cy="4450702"/>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Not the next step to install website.</a:t>
            </a:r>
          </a:p>
          <a:p>
            <a:pPr algn="just"/>
            <a:r>
              <a:rPr lang="en-IN" sz="2000" dirty="0" smtClean="0">
                <a:solidFill>
                  <a:schemeClr val="tx2">
                    <a:lumMod val="75000"/>
                  </a:schemeClr>
                </a:solidFill>
                <a:latin typeface="Agency FB" panose="020B0503020202020204" pitchFamily="34" charset="0"/>
              </a:rPr>
              <a:t>Go open browser Kali Linux comes with Firefox ESR.</a:t>
            </a:r>
          </a:p>
          <a:p>
            <a:pPr algn="just"/>
            <a:r>
              <a:rPr lang="en-IN" sz="2000" dirty="0" smtClean="0">
                <a:solidFill>
                  <a:schemeClr val="tx2">
                    <a:lumMod val="75000"/>
                  </a:schemeClr>
                </a:solidFill>
                <a:latin typeface="Agency FB" panose="020B0503020202020204" pitchFamily="34" charset="0"/>
              </a:rPr>
              <a:t>Open it and enter the following url or type or go at address</a:t>
            </a:r>
          </a:p>
          <a:p>
            <a:pPr algn="just"/>
            <a:r>
              <a:rPr lang="en-IN" sz="2000" dirty="0" smtClean="0">
                <a:solidFill>
                  <a:schemeClr val="tx2">
                    <a:lumMod val="75000"/>
                  </a:schemeClr>
                </a:solidFill>
                <a:latin typeface="Agency FB" panose="020B0503020202020204" pitchFamily="34" charset="0"/>
              </a:rPr>
              <a:t>localhost/bWAPP/</a:t>
            </a:r>
            <a:r>
              <a:rPr lang="en-IN" sz="2000" dirty="0" err="1" smtClean="0">
                <a:solidFill>
                  <a:schemeClr val="tx2">
                    <a:lumMod val="75000"/>
                  </a:schemeClr>
                </a:solidFill>
                <a:latin typeface="Agency FB" panose="020B0503020202020204" pitchFamily="34" charset="0"/>
              </a:rPr>
              <a:t>install.php</a:t>
            </a:r>
            <a:endParaRPr lang="en-IN" sz="2000" dirty="0" smtClean="0">
              <a:solidFill>
                <a:schemeClr val="tx2">
                  <a:lumMod val="75000"/>
                </a:schemeClr>
              </a:solidFill>
              <a:latin typeface="Agency FB" panose="020B0503020202020204" pitchFamily="34" charset="0"/>
            </a:endParaRPr>
          </a:p>
          <a:p>
            <a:pPr algn="just"/>
            <a:r>
              <a:rPr lang="en-IN" sz="2000" dirty="0" smtClean="0">
                <a:solidFill>
                  <a:schemeClr val="tx2">
                    <a:lumMod val="75000"/>
                  </a:schemeClr>
                </a:solidFill>
                <a:latin typeface="Agency FB" panose="020B0503020202020204" pitchFamily="34" charset="0"/>
              </a:rPr>
              <a:t>Now you’ll be prompted with bWAPP installation page if you don’t get it means you went somewhere wrong or your operating system is not configured correctly, but if you got it then congratulation you going correct, now we’ll be seeing click here to install bWAPP.</a:t>
            </a:r>
          </a:p>
          <a:p>
            <a:pPr algn="just"/>
            <a:r>
              <a:rPr lang="en-IN" sz="2000" dirty="0" smtClean="0">
                <a:solidFill>
                  <a:schemeClr val="tx2">
                    <a:lumMod val="75000"/>
                  </a:schemeClr>
                </a:solidFill>
                <a:latin typeface="Agency FB" panose="020B0503020202020204" pitchFamily="34" charset="0"/>
              </a:rPr>
              <a:t>Just click on here word and bWAPP will be installed.</a:t>
            </a:r>
          </a:p>
        </p:txBody>
      </p:sp>
      <p:sp>
        <p:nvSpPr>
          <p:cNvPr id="4" name="TextBox 3"/>
          <p:cNvSpPr txBox="1"/>
          <p:nvPr/>
        </p:nvSpPr>
        <p:spPr>
          <a:xfrm>
            <a:off x="304251" y="282336"/>
            <a:ext cx="4390213" cy="1077218"/>
          </a:xfrm>
          <a:prstGeom prst="rect">
            <a:avLst/>
          </a:prstGeom>
          <a:noFill/>
        </p:spPr>
        <p:txBody>
          <a:bodyPr wrap="square" rtlCol="0">
            <a:spAutoFit/>
          </a:bodyPr>
          <a:lstStyle/>
          <a:p>
            <a:r>
              <a:rPr lang="en-IN" sz="2400" b="1" dirty="0" smtClean="0">
                <a:solidFill>
                  <a:schemeClr val="bg1"/>
                </a:solidFill>
                <a:latin typeface="Agency FB" panose="020B0503020202020204" pitchFamily="34" charset="0"/>
              </a:rPr>
              <a:t>WEB Defacement</a:t>
            </a:r>
          </a:p>
          <a:p>
            <a:r>
              <a:rPr lang="en-IN" sz="4000" b="1" dirty="0" smtClean="0">
                <a:solidFill>
                  <a:schemeClr val="bg1"/>
                </a:solidFill>
                <a:latin typeface="Agency FB" panose="020B0503020202020204" pitchFamily="34" charset="0"/>
              </a:rPr>
              <a:t>Setting up Lab</a:t>
            </a:r>
            <a:endParaRPr lang="en-IN" sz="4000" b="1" dirty="0">
              <a:solidFill>
                <a:schemeClr val="bg1"/>
              </a:solidFill>
              <a:latin typeface="Agency FB" panose="020B0503020202020204" pitchFamily="34" charset="0"/>
            </a:endParaRPr>
          </a:p>
        </p:txBody>
      </p:sp>
      <p:pic>
        <p:nvPicPr>
          <p:cNvPr id="3" name="Picture 2"/>
          <p:cNvPicPr>
            <a:picLocks noChangeAspect="1"/>
          </p:cNvPicPr>
          <p:nvPr/>
        </p:nvPicPr>
        <p:blipFill rotWithShape="1">
          <a:blip r:embed="rId2"/>
          <a:srcRect l="19782" t="9817" r="15300" b="10037"/>
          <a:stretch/>
        </p:blipFill>
        <p:spPr>
          <a:xfrm>
            <a:off x="5030049" y="1843790"/>
            <a:ext cx="6756367" cy="4691921"/>
          </a:xfrm>
          <a:prstGeom prst="rect">
            <a:avLst/>
          </a:prstGeom>
        </p:spPr>
      </p:pic>
    </p:spTree>
    <p:extLst>
      <p:ext uri="{BB962C8B-B14F-4D97-AF65-F5344CB8AC3E}">
        <p14:creationId xmlns:p14="http://schemas.microsoft.com/office/powerpoint/2010/main" val="22221718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8376"/>
            <a:ext cx="12192000" cy="180267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568813" y="2344802"/>
            <a:ext cx="10681779" cy="2862322"/>
          </a:xfrm>
          <a:prstGeom prst="rect">
            <a:avLst/>
          </a:prstGeom>
          <a:noFill/>
        </p:spPr>
        <p:txBody>
          <a:bodyPr wrap="square" rtlCol="0">
            <a:spAutoFit/>
          </a:bodyPr>
          <a:lstStyle/>
          <a:p>
            <a:pPr algn="just"/>
            <a:r>
              <a:rPr lang="en-US" sz="2000" dirty="0" smtClean="0">
                <a:solidFill>
                  <a:schemeClr val="tx2">
                    <a:lumMod val="75000"/>
                  </a:schemeClr>
                </a:solidFill>
                <a:latin typeface="Agency FB" panose="020B0503020202020204" pitchFamily="34" charset="0"/>
              </a:rPr>
              <a:t>In early phase or chapter of Wi-Fi cracking and finding hidden content of website we saw that we used wordlists. So what are wordlists ?. Wordlist is the files contain thousands of , or lakhs or even millions of words or containing characters combinations which are use for burteforcing to find the hidden content or cracking passwords by trying each word contained in that wordlist, that’s why the size of wordlists and words are in huge numbers. Some wordlists also contain most popular password which are already cracked and are very common, and hence the size of this type of wordlists are in Gigabytes and are not preinstalled I  any of Linux Distribution we </a:t>
            </a:r>
            <a:r>
              <a:rPr lang="en-US" sz="2000" dirty="0" err="1" smtClean="0">
                <a:solidFill>
                  <a:schemeClr val="tx2">
                    <a:lumMod val="75000"/>
                  </a:schemeClr>
                </a:solidFill>
                <a:latin typeface="Agency FB" panose="020B0503020202020204" pitchFamily="34" charset="0"/>
              </a:rPr>
              <a:t>hav</a:t>
            </a:r>
            <a:r>
              <a:rPr lang="en-US" sz="2000" dirty="0" smtClean="0">
                <a:solidFill>
                  <a:schemeClr val="tx2">
                    <a:lumMod val="75000"/>
                  </a:schemeClr>
                </a:solidFill>
                <a:latin typeface="Agency FB" panose="020B0503020202020204" pitchFamily="34" charset="0"/>
              </a:rPr>
              <a:t> to download it by our self  kali Linux contains some of wordlists which are small in size but which are not reliable. We can also generate our own wordlists which we will be seeing in this section, we will be using tool called CRUNCH which is best tool to generate the wordlists which is console based. So then lets get started with the procedure to generate wordlists using crunch.</a:t>
            </a:r>
            <a:endParaRPr lang="en-IN" sz="2000" dirty="0" smtClean="0">
              <a:solidFill>
                <a:schemeClr val="tx2">
                  <a:lumMod val="75000"/>
                </a:schemeClr>
              </a:solidFill>
              <a:latin typeface="Agency FB" panose="020B0503020202020204" pitchFamily="34" charset="0"/>
            </a:endParaRPr>
          </a:p>
        </p:txBody>
      </p:sp>
      <p:sp>
        <p:nvSpPr>
          <p:cNvPr id="4" name="TextBox 3"/>
          <p:cNvSpPr txBox="1"/>
          <p:nvPr/>
        </p:nvSpPr>
        <p:spPr>
          <a:xfrm>
            <a:off x="304251" y="426382"/>
            <a:ext cx="5251597" cy="830997"/>
          </a:xfrm>
          <a:prstGeom prst="rect">
            <a:avLst/>
          </a:prstGeom>
          <a:noFill/>
        </p:spPr>
        <p:txBody>
          <a:bodyPr wrap="square" rtlCol="0">
            <a:spAutoFit/>
          </a:bodyPr>
          <a:lstStyle/>
          <a:p>
            <a:r>
              <a:rPr lang="en-IN" sz="4800" b="1" dirty="0" smtClean="0">
                <a:solidFill>
                  <a:schemeClr val="bg1"/>
                </a:solidFill>
                <a:latin typeface="Agency FB" panose="020B0503020202020204" pitchFamily="34" charset="0"/>
              </a:rPr>
              <a:t>Generating Wordlists</a:t>
            </a:r>
            <a:endParaRPr lang="en-IN" sz="72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713952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8543"/>
            <a:ext cx="12192000" cy="180267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362123" y="2321652"/>
            <a:ext cx="6132929" cy="4308872"/>
          </a:xfrm>
          <a:prstGeom prst="rect">
            <a:avLst/>
          </a:prstGeom>
          <a:noFill/>
        </p:spPr>
        <p:txBody>
          <a:bodyPr wrap="square" rtlCol="0">
            <a:spAutoFit/>
          </a:bodyPr>
          <a:lstStyle/>
          <a:p>
            <a:pPr algn="just"/>
            <a:r>
              <a:rPr lang="en-US" sz="2000" dirty="0" smtClean="0">
                <a:solidFill>
                  <a:schemeClr val="tx2">
                    <a:lumMod val="75000"/>
                  </a:schemeClr>
                </a:solidFill>
                <a:latin typeface="Agency FB" panose="020B0503020202020204" pitchFamily="34" charset="0"/>
              </a:rPr>
              <a:t>Go ahead and open a terminal where you want to save the generated wordlist, here I will be saving the wordlists in HackersFolder. Then next is type commands as I have entered such as</a:t>
            </a:r>
          </a:p>
          <a:p>
            <a:pPr algn="just"/>
            <a:endParaRPr lang="en-US" sz="2000" dirty="0" smtClean="0">
              <a:solidFill>
                <a:schemeClr val="tx2">
                  <a:lumMod val="75000"/>
                </a:schemeClr>
              </a:solidFill>
              <a:latin typeface="Agency FB" panose="020B0503020202020204" pitchFamily="34" charset="0"/>
            </a:endParaRPr>
          </a:p>
          <a:p>
            <a:pPr algn="just"/>
            <a:r>
              <a:rPr lang="en-US" sz="1400" dirty="0" smtClean="0">
                <a:solidFill>
                  <a:schemeClr val="tx2">
                    <a:lumMod val="75000"/>
                  </a:schemeClr>
                </a:solidFill>
                <a:latin typeface="Agency FB" panose="020B0503020202020204" pitchFamily="34" charset="0"/>
              </a:rPr>
              <a:t>root@kali:~/Desktop/HackersFolder# crunch 4 6 abcdefghijklmnopqrstuvwxyz –o wordlist.txt</a:t>
            </a:r>
          </a:p>
          <a:p>
            <a:pPr algn="just"/>
            <a:endParaRPr lang="en-US" sz="2000" dirty="0" smtClean="0">
              <a:solidFill>
                <a:schemeClr val="tx2">
                  <a:lumMod val="75000"/>
                </a:schemeClr>
              </a:solidFill>
              <a:latin typeface="Agency FB" panose="020B0503020202020204" pitchFamily="34" charset="0"/>
            </a:endParaRPr>
          </a:p>
          <a:p>
            <a:pPr algn="just"/>
            <a:r>
              <a:rPr lang="en-US" sz="2000" dirty="0" smtClean="0">
                <a:solidFill>
                  <a:schemeClr val="tx2">
                    <a:lumMod val="75000"/>
                  </a:schemeClr>
                </a:solidFill>
                <a:latin typeface="Agency FB" panose="020B0503020202020204" pitchFamily="34" charset="0"/>
              </a:rPr>
              <a:t>Here crunch keyword is use to start crunch tool followed by minimum length of words which I have taken 4 and 6 is maximum length of words to generate and the characters which I have entered abcdefghijklmnopqrstuvwxyz are the characters from which he wordlists will be generate</a:t>
            </a:r>
            <a:r>
              <a:rPr lang="en-IN" sz="2000" dirty="0">
                <a:solidFill>
                  <a:schemeClr val="tx2">
                    <a:lumMod val="75000"/>
                  </a:schemeClr>
                </a:solidFill>
                <a:latin typeface="Agency FB" panose="020B0503020202020204" pitchFamily="34" charset="0"/>
              </a:rPr>
              <a:t> </a:t>
            </a:r>
            <a:r>
              <a:rPr lang="en-IN" sz="2000" dirty="0" smtClean="0">
                <a:solidFill>
                  <a:schemeClr val="tx2">
                    <a:lumMod val="75000"/>
                  </a:schemeClr>
                </a:solidFill>
                <a:latin typeface="Agency FB" panose="020B0503020202020204" pitchFamily="34" charset="0"/>
              </a:rPr>
              <a:t>and –o is the option which takes filename which you want to save the generated words in it. It will be created by its own you don’t need  to create it manually, and press enter to generate the file containing words.</a:t>
            </a:r>
            <a:endParaRPr lang="en-US" sz="2000" dirty="0" smtClean="0">
              <a:solidFill>
                <a:schemeClr val="tx2">
                  <a:lumMod val="75000"/>
                </a:schemeClr>
              </a:solidFill>
              <a:latin typeface="Agency FB" panose="020B0503020202020204" pitchFamily="34" charset="0"/>
            </a:endParaRPr>
          </a:p>
        </p:txBody>
      </p:sp>
      <p:sp>
        <p:nvSpPr>
          <p:cNvPr id="4" name="TextBox 3"/>
          <p:cNvSpPr txBox="1"/>
          <p:nvPr/>
        </p:nvSpPr>
        <p:spPr>
          <a:xfrm>
            <a:off x="362123" y="206462"/>
            <a:ext cx="5251597" cy="1292662"/>
          </a:xfrm>
          <a:prstGeom prst="rect">
            <a:avLst/>
          </a:prstGeom>
          <a:noFill/>
        </p:spPr>
        <p:txBody>
          <a:bodyPr wrap="square" rtlCol="0">
            <a:spAutoFit/>
          </a:bodyPr>
          <a:lstStyle/>
          <a:p>
            <a:r>
              <a:rPr lang="en-IN" sz="2400" b="1" dirty="0" smtClean="0">
                <a:solidFill>
                  <a:schemeClr val="bg1"/>
                </a:solidFill>
                <a:latin typeface="Agency FB" panose="020B0503020202020204" pitchFamily="34" charset="0"/>
              </a:rPr>
              <a:t>Generating Wordlists</a:t>
            </a:r>
          </a:p>
          <a:p>
            <a:r>
              <a:rPr lang="en-US" sz="5400" b="1" dirty="0" smtClean="0">
                <a:solidFill>
                  <a:schemeClr val="bg1"/>
                </a:solidFill>
                <a:latin typeface="Agency FB" panose="020B0503020202020204" pitchFamily="34" charset="0"/>
              </a:rPr>
              <a:t>Crunch</a:t>
            </a:r>
            <a:endParaRPr lang="en-IN" sz="8000" b="1" dirty="0">
              <a:solidFill>
                <a:schemeClr val="bg1"/>
              </a:solidFill>
              <a:latin typeface="Agency FB" panose="020B0503020202020204" pitchFamily="34" charset="0"/>
            </a:endParaRPr>
          </a:p>
        </p:txBody>
      </p:sp>
      <p:pic>
        <p:nvPicPr>
          <p:cNvPr id="2" name="Picture 1"/>
          <p:cNvPicPr>
            <a:picLocks noChangeAspect="1"/>
          </p:cNvPicPr>
          <p:nvPr/>
        </p:nvPicPr>
        <p:blipFill rotWithShape="1">
          <a:blip r:embed="rId2"/>
          <a:srcRect l="24500" t="10001" r="20751" b="11926"/>
          <a:stretch/>
        </p:blipFill>
        <p:spPr>
          <a:xfrm>
            <a:off x="6608263" y="2063829"/>
            <a:ext cx="5424615" cy="4351251"/>
          </a:xfrm>
          <a:prstGeom prst="rect">
            <a:avLst/>
          </a:prstGeom>
        </p:spPr>
      </p:pic>
    </p:spTree>
    <p:extLst>
      <p:ext uri="{BB962C8B-B14F-4D97-AF65-F5344CB8AC3E}">
        <p14:creationId xmlns:p14="http://schemas.microsoft.com/office/powerpoint/2010/main" val="39005959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3291840"/>
            <a:ext cx="12192000" cy="356616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391337" y="311198"/>
            <a:ext cx="4377433" cy="923330"/>
          </a:xfrm>
          <a:prstGeom prst="rect">
            <a:avLst/>
          </a:prstGeom>
          <a:noFill/>
        </p:spPr>
        <p:txBody>
          <a:bodyPr wrap="square" rtlCol="0">
            <a:spAutoFit/>
          </a:bodyPr>
          <a:lstStyle/>
          <a:p>
            <a:r>
              <a:rPr lang="en-IN" sz="5400" b="1" dirty="0" smtClean="0">
                <a:solidFill>
                  <a:schemeClr val="tx2">
                    <a:lumMod val="75000"/>
                  </a:schemeClr>
                </a:solidFill>
                <a:latin typeface="Agency FB" panose="020B0503020202020204" pitchFamily="34" charset="0"/>
              </a:rPr>
              <a:t>Types of Hackers</a:t>
            </a:r>
            <a:endParaRPr lang="en-IN" sz="5400" b="1" dirty="0">
              <a:solidFill>
                <a:schemeClr val="tx2">
                  <a:lumMod val="75000"/>
                </a:schemeClr>
              </a:solidFill>
              <a:latin typeface="Agency FB" panose="020B0503020202020204" pitchFamily="34" charset="0"/>
            </a:endParaRPr>
          </a:p>
        </p:txBody>
      </p:sp>
      <p:sp>
        <p:nvSpPr>
          <p:cNvPr id="8" name="TextBox 7"/>
          <p:cNvSpPr txBox="1"/>
          <p:nvPr/>
        </p:nvSpPr>
        <p:spPr>
          <a:xfrm>
            <a:off x="531494" y="3972561"/>
            <a:ext cx="11066146" cy="2246769"/>
          </a:xfrm>
          <a:prstGeom prst="rect">
            <a:avLst/>
          </a:prstGeom>
          <a:noFill/>
        </p:spPr>
        <p:txBody>
          <a:bodyPr wrap="square" rtlCol="0">
            <a:spAutoFit/>
          </a:bodyPr>
          <a:lstStyle/>
          <a:p>
            <a:pPr algn="just"/>
            <a:r>
              <a:rPr lang="en-US" sz="2000" dirty="0" smtClean="0">
                <a:solidFill>
                  <a:schemeClr val="bg1"/>
                </a:solidFill>
                <a:latin typeface="Agency FB" panose="020B0503020202020204" pitchFamily="34" charset="0"/>
              </a:rPr>
              <a:t>Now, you learned what is hacking and how a hacker should be. In this you will learn types of hackers</a:t>
            </a:r>
            <a:endParaRPr lang="en-IN" sz="2000" dirty="0">
              <a:solidFill>
                <a:schemeClr val="bg1"/>
              </a:solidFill>
              <a:latin typeface="Agency FB" panose="020B0503020202020204" pitchFamily="34" charset="0"/>
            </a:endParaRPr>
          </a:p>
          <a:p>
            <a:pPr algn="just"/>
            <a:r>
              <a:rPr lang="en-IN" sz="2000" dirty="0" smtClean="0">
                <a:solidFill>
                  <a:schemeClr val="bg1"/>
                </a:solidFill>
                <a:latin typeface="Agency FB" panose="020B0503020202020204" pitchFamily="34" charset="0"/>
              </a:rPr>
              <a:t>There are basically Three types of hackers the one who hacks for personal gains without reporting to anyone and try to fulfil needs by blackmailing we call them </a:t>
            </a:r>
            <a:r>
              <a:rPr lang="en-IN" sz="2000" b="1" dirty="0" smtClean="0">
                <a:solidFill>
                  <a:schemeClr val="bg1"/>
                </a:solidFill>
                <a:latin typeface="Agency FB" panose="020B0503020202020204" pitchFamily="34" charset="0"/>
              </a:rPr>
              <a:t>Black Hat hackers</a:t>
            </a:r>
            <a:r>
              <a:rPr lang="en-IN" sz="2000" dirty="0" smtClean="0">
                <a:solidFill>
                  <a:schemeClr val="bg1"/>
                </a:solidFill>
                <a:latin typeface="Agency FB" panose="020B0503020202020204" pitchFamily="34" charset="0"/>
              </a:rPr>
              <a:t>.</a:t>
            </a:r>
          </a:p>
          <a:p>
            <a:pPr algn="just"/>
            <a:r>
              <a:rPr lang="en-IN" sz="2000" dirty="0" smtClean="0">
                <a:solidFill>
                  <a:schemeClr val="bg1"/>
                </a:solidFill>
                <a:latin typeface="Agency FB" panose="020B0503020202020204" pitchFamily="34" charset="0"/>
              </a:rPr>
              <a:t>And the one who hacks to help and resolve the vulnerabilities by reporting normally woks for betterment we call them </a:t>
            </a:r>
            <a:r>
              <a:rPr lang="en-IN" sz="2000" b="1" dirty="0" smtClean="0">
                <a:solidFill>
                  <a:schemeClr val="bg1"/>
                </a:solidFill>
                <a:latin typeface="Agency FB" panose="020B0503020202020204" pitchFamily="34" charset="0"/>
              </a:rPr>
              <a:t>White Hat Hackers.</a:t>
            </a:r>
          </a:p>
          <a:p>
            <a:pPr algn="just"/>
            <a:r>
              <a:rPr lang="en-IN" sz="2000" dirty="0" smtClean="0">
                <a:solidFill>
                  <a:schemeClr val="bg1"/>
                </a:solidFill>
                <a:latin typeface="Agency FB" panose="020B0503020202020204" pitchFamily="34" charset="0"/>
              </a:rPr>
              <a:t>And the one who hacks for personal gains and even works for betterment  of society by reporting we call them </a:t>
            </a:r>
            <a:r>
              <a:rPr lang="en-IN" sz="2000" b="1" dirty="0" smtClean="0">
                <a:solidFill>
                  <a:schemeClr val="bg1"/>
                </a:solidFill>
                <a:latin typeface="Agency FB" panose="020B0503020202020204" pitchFamily="34" charset="0"/>
              </a:rPr>
              <a:t>Grey Hat Hackers </a:t>
            </a:r>
            <a:r>
              <a:rPr lang="en-IN" sz="2000" dirty="0" smtClean="0">
                <a:solidFill>
                  <a:schemeClr val="bg1"/>
                </a:solidFill>
                <a:latin typeface="Agency FB" panose="020B0503020202020204" pitchFamily="34" charset="0"/>
              </a:rPr>
              <a:t>generally this type of hackers has both abilities of the two mentioned above.</a:t>
            </a:r>
            <a:endParaRPr lang="en-US" sz="2000" dirty="0" smtClean="0">
              <a:solidFill>
                <a:schemeClr val="bg1"/>
              </a:solidFill>
              <a:latin typeface="Agency FB" panose="020B0503020202020204" pitchFamily="34" charset="0"/>
            </a:endParaRPr>
          </a:p>
        </p:txBody>
      </p:sp>
    </p:spTree>
    <p:extLst>
      <p:ext uri="{BB962C8B-B14F-4D97-AF65-F5344CB8AC3E}">
        <p14:creationId xmlns:p14="http://schemas.microsoft.com/office/powerpoint/2010/main" val="22945267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8543"/>
            <a:ext cx="12192000" cy="180267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248912" y="2192740"/>
            <a:ext cx="6132929" cy="4093428"/>
          </a:xfrm>
          <a:prstGeom prst="rect">
            <a:avLst/>
          </a:prstGeom>
          <a:noFill/>
        </p:spPr>
        <p:txBody>
          <a:bodyPr wrap="square" rtlCol="0">
            <a:spAutoFit/>
          </a:bodyPr>
          <a:lstStyle/>
          <a:p>
            <a:pPr algn="just"/>
            <a:r>
              <a:rPr lang="en-US" sz="2000" dirty="0" smtClean="0">
                <a:solidFill>
                  <a:schemeClr val="tx2">
                    <a:lumMod val="75000"/>
                  </a:schemeClr>
                </a:solidFill>
                <a:latin typeface="Agency FB" panose="020B0503020202020204" pitchFamily="34" charset="0"/>
              </a:rPr>
              <a:t>As you can see when you press enter it displays the size of file which will be generated, in my case it shows 2132 which is more 1 Gigabyte the reason the size is more because the length which I have entered is 4 to 6 , which normally password look like and I have entered all the characters starting form A to Z  you can also add number if you want but remember the size will be again more its depends on you of which types of words you want to generate. And its also shows the process of completion . After hat you can go and check there will be file in my case it is wordlist.txt because I have given that name in command, when you open that it contains thousands of words generated according to the specification you entered in command, in my case the </a:t>
            </a:r>
            <a:r>
              <a:rPr lang="en-US" sz="2000" dirty="0" err="1" smtClean="0">
                <a:solidFill>
                  <a:schemeClr val="tx2">
                    <a:lumMod val="75000"/>
                  </a:schemeClr>
                </a:solidFill>
                <a:latin typeface="Agency FB" panose="020B0503020202020204" pitchFamily="34" charset="0"/>
              </a:rPr>
              <a:t>wrds</a:t>
            </a:r>
            <a:r>
              <a:rPr lang="en-US" sz="2000" dirty="0" smtClean="0">
                <a:solidFill>
                  <a:schemeClr val="tx2">
                    <a:lumMod val="75000"/>
                  </a:schemeClr>
                </a:solidFill>
                <a:latin typeface="Agency FB" panose="020B0503020202020204" pitchFamily="34" charset="0"/>
              </a:rPr>
              <a:t> generated is of minimum of 6l length and maximum of 6 characters and </a:t>
            </a:r>
            <a:r>
              <a:rPr lang="en-US" sz="2000" dirty="0" err="1" smtClean="0">
                <a:solidFill>
                  <a:schemeClr val="tx2">
                    <a:lumMod val="75000"/>
                  </a:schemeClr>
                </a:solidFill>
                <a:latin typeface="Agency FB" panose="020B0503020202020204" pitchFamily="34" charset="0"/>
              </a:rPr>
              <a:t>coains</a:t>
            </a:r>
            <a:r>
              <a:rPr lang="en-US" sz="2000" dirty="0" smtClean="0">
                <a:solidFill>
                  <a:schemeClr val="tx2">
                    <a:lumMod val="75000"/>
                  </a:schemeClr>
                </a:solidFill>
                <a:latin typeface="Agency FB" panose="020B0503020202020204" pitchFamily="34" charset="0"/>
              </a:rPr>
              <a:t> all the characters from A to Z.</a:t>
            </a:r>
          </a:p>
        </p:txBody>
      </p:sp>
      <p:sp>
        <p:nvSpPr>
          <p:cNvPr id="4" name="TextBox 3"/>
          <p:cNvSpPr txBox="1"/>
          <p:nvPr/>
        </p:nvSpPr>
        <p:spPr>
          <a:xfrm>
            <a:off x="362123" y="206462"/>
            <a:ext cx="5251597" cy="1292662"/>
          </a:xfrm>
          <a:prstGeom prst="rect">
            <a:avLst/>
          </a:prstGeom>
          <a:noFill/>
        </p:spPr>
        <p:txBody>
          <a:bodyPr wrap="square" rtlCol="0">
            <a:spAutoFit/>
          </a:bodyPr>
          <a:lstStyle/>
          <a:p>
            <a:r>
              <a:rPr lang="en-IN" sz="2400" b="1" dirty="0" smtClean="0">
                <a:solidFill>
                  <a:schemeClr val="bg1"/>
                </a:solidFill>
                <a:latin typeface="Agency FB" panose="020B0503020202020204" pitchFamily="34" charset="0"/>
              </a:rPr>
              <a:t>Generating Wordlists</a:t>
            </a:r>
          </a:p>
          <a:p>
            <a:r>
              <a:rPr lang="en-US" sz="5400" b="1" dirty="0" smtClean="0">
                <a:solidFill>
                  <a:schemeClr val="bg1"/>
                </a:solidFill>
                <a:latin typeface="Agency FB" panose="020B0503020202020204" pitchFamily="34" charset="0"/>
              </a:rPr>
              <a:t>Crunch</a:t>
            </a:r>
            <a:endParaRPr lang="en-IN" sz="8000" b="1" dirty="0">
              <a:solidFill>
                <a:schemeClr val="bg1"/>
              </a:solidFill>
              <a:latin typeface="Agency FB" panose="020B0503020202020204" pitchFamily="34" charset="0"/>
            </a:endParaRPr>
          </a:p>
        </p:txBody>
      </p:sp>
      <p:pic>
        <p:nvPicPr>
          <p:cNvPr id="2" name="Picture 1"/>
          <p:cNvPicPr>
            <a:picLocks noChangeAspect="1"/>
          </p:cNvPicPr>
          <p:nvPr/>
        </p:nvPicPr>
        <p:blipFill rotWithShape="1">
          <a:blip r:embed="rId2"/>
          <a:srcRect l="24500" t="10001" r="20751" b="11926"/>
          <a:stretch/>
        </p:blipFill>
        <p:spPr>
          <a:xfrm>
            <a:off x="6608263" y="2063829"/>
            <a:ext cx="5424615" cy="4351251"/>
          </a:xfrm>
          <a:prstGeom prst="rect">
            <a:avLst/>
          </a:prstGeom>
        </p:spPr>
      </p:pic>
    </p:spTree>
    <p:extLst>
      <p:ext uri="{BB962C8B-B14F-4D97-AF65-F5344CB8AC3E}">
        <p14:creationId xmlns:p14="http://schemas.microsoft.com/office/powerpoint/2010/main" val="24864179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8543"/>
            <a:ext cx="12192000" cy="180267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rgbClr val="4D4D4D"/>
              </a:solidFill>
            </a:endParaRPr>
          </a:p>
        </p:txBody>
      </p:sp>
      <p:sp>
        <p:nvSpPr>
          <p:cNvPr id="8" name="TextBox 7"/>
          <p:cNvSpPr txBox="1"/>
          <p:nvPr/>
        </p:nvSpPr>
        <p:spPr>
          <a:xfrm>
            <a:off x="248913" y="2192739"/>
            <a:ext cx="5862328" cy="4202017"/>
          </a:xfrm>
          <a:prstGeom prst="rect">
            <a:avLst/>
          </a:prstGeom>
          <a:noFill/>
        </p:spPr>
        <p:txBody>
          <a:bodyPr wrap="square" rtlCol="0">
            <a:spAutoFit/>
          </a:bodyPr>
          <a:lstStyle/>
          <a:p>
            <a:pPr algn="just"/>
            <a:r>
              <a:rPr lang="en-US" sz="2000" dirty="0" smtClean="0">
                <a:solidFill>
                  <a:schemeClr val="tx2">
                    <a:lumMod val="75000"/>
                  </a:schemeClr>
                </a:solidFill>
                <a:latin typeface="Agency FB" panose="020B0503020202020204" pitchFamily="34" charset="0"/>
              </a:rPr>
              <a:t>As you can see when you press enter it displays the size of file which will be generated, in my case it shows 2132 which is more 1 Gigabyte the reason the size is more because the length which I have entered is 4 to 6 , which normally password look like and I have entered all the characters starting form A to Z  you can also add number if you want but remember the size will be again more its depends on you of which types of words you want to generate. And its also shows the process of completion . After hat you can go and check there will be file in my case it is wordlist.txt because I have given that name in command, when you open that it contains thousands of words generated according to the specification you entered in command, in my case the words generated is of minimum of 4 length and maximum of 6 characters and contains all the characters from A to Z.</a:t>
            </a:r>
          </a:p>
        </p:txBody>
      </p:sp>
      <p:sp>
        <p:nvSpPr>
          <p:cNvPr id="4" name="TextBox 3"/>
          <p:cNvSpPr txBox="1"/>
          <p:nvPr/>
        </p:nvSpPr>
        <p:spPr>
          <a:xfrm>
            <a:off x="362123" y="206462"/>
            <a:ext cx="5251597" cy="1292662"/>
          </a:xfrm>
          <a:prstGeom prst="rect">
            <a:avLst/>
          </a:prstGeom>
          <a:noFill/>
        </p:spPr>
        <p:txBody>
          <a:bodyPr wrap="square" rtlCol="0">
            <a:spAutoFit/>
          </a:bodyPr>
          <a:lstStyle/>
          <a:p>
            <a:r>
              <a:rPr lang="en-IN" sz="2400" b="1" dirty="0" smtClean="0">
                <a:solidFill>
                  <a:schemeClr val="bg1"/>
                </a:solidFill>
                <a:latin typeface="Agency FB" panose="020B0503020202020204" pitchFamily="34" charset="0"/>
              </a:rPr>
              <a:t>Generating Wordlists</a:t>
            </a:r>
          </a:p>
          <a:p>
            <a:r>
              <a:rPr lang="en-US" sz="5400" b="1" dirty="0" smtClean="0">
                <a:solidFill>
                  <a:schemeClr val="bg1"/>
                </a:solidFill>
                <a:latin typeface="Agency FB" panose="020B0503020202020204" pitchFamily="34" charset="0"/>
              </a:rPr>
              <a:t>Crunch</a:t>
            </a:r>
            <a:endParaRPr lang="en-IN" sz="8000" b="1" dirty="0">
              <a:solidFill>
                <a:schemeClr val="bg1"/>
              </a:solidFill>
              <a:latin typeface="Agency FB" panose="020B0503020202020204" pitchFamily="34" charset="0"/>
            </a:endParaRPr>
          </a:p>
        </p:txBody>
      </p:sp>
      <p:pic>
        <p:nvPicPr>
          <p:cNvPr id="3" name="Picture 2"/>
          <p:cNvPicPr>
            <a:picLocks noChangeAspect="1"/>
          </p:cNvPicPr>
          <p:nvPr/>
        </p:nvPicPr>
        <p:blipFill rotWithShape="1">
          <a:blip r:embed="rId2"/>
          <a:srcRect l="25333" t="11334" r="21000" b="10148"/>
          <a:stretch/>
        </p:blipFill>
        <p:spPr>
          <a:xfrm>
            <a:off x="6309360" y="1973433"/>
            <a:ext cx="5638800" cy="4640627"/>
          </a:xfrm>
          <a:prstGeom prst="rect">
            <a:avLst/>
          </a:prstGeom>
        </p:spPr>
      </p:pic>
    </p:spTree>
    <p:extLst>
      <p:ext uri="{BB962C8B-B14F-4D97-AF65-F5344CB8AC3E}">
        <p14:creationId xmlns:p14="http://schemas.microsoft.com/office/powerpoint/2010/main" val="2175388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223810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391337" y="311198"/>
            <a:ext cx="4377433" cy="923330"/>
          </a:xfrm>
          <a:prstGeom prst="rect">
            <a:avLst/>
          </a:prstGeom>
          <a:noFill/>
        </p:spPr>
        <p:txBody>
          <a:bodyPr wrap="square" rtlCol="0">
            <a:spAutoFit/>
          </a:bodyPr>
          <a:lstStyle/>
          <a:p>
            <a:r>
              <a:rPr lang="en-IN" sz="5400" b="1" dirty="0" smtClean="0">
                <a:solidFill>
                  <a:schemeClr val="bg1"/>
                </a:solidFill>
                <a:latin typeface="Agency FB" panose="020B0503020202020204" pitchFamily="34" charset="0"/>
              </a:rPr>
              <a:t>Famous hackers</a:t>
            </a:r>
            <a:endParaRPr lang="en-IN" sz="5400" b="1" dirty="0">
              <a:solidFill>
                <a:schemeClr val="bg1"/>
              </a:solidFill>
              <a:latin typeface="Agency FB" panose="020B0503020202020204" pitchFamily="34" charset="0"/>
            </a:endParaRPr>
          </a:p>
        </p:txBody>
      </p:sp>
      <p:sp>
        <p:nvSpPr>
          <p:cNvPr id="8" name="TextBox 7"/>
          <p:cNvSpPr txBox="1"/>
          <p:nvPr/>
        </p:nvSpPr>
        <p:spPr>
          <a:xfrm>
            <a:off x="391337" y="2945816"/>
            <a:ext cx="11066146" cy="2862322"/>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In this section you will see some of the famous hackers and how they become famous.</a:t>
            </a:r>
          </a:p>
          <a:p>
            <a:pPr algn="just"/>
            <a:r>
              <a:rPr lang="en-IN" sz="2000" dirty="0" smtClean="0">
                <a:solidFill>
                  <a:schemeClr val="tx2">
                    <a:lumMod val="75000"/>
                  </a:schemeClr>
                </a:solidFill>
                <a:latin typeface="Agency FB" panose="020B0503020202020204" pitchFamily="34" charset="0"/>
              </a:rPr>
              <a:t>The hacker we are looking at are :-</a:t>
            </a:r>
          </a:p>
          <a:p>
            <a:pPr algn="just"/>
            <a:endParaRPr lang="en-IN" sz="2000" dirty="0" smtClean="0">
              <a:solidFill>
                <a:schemeClr val="tx2">
                  <a:lumMod val="75000"/>
                </a:schemeClr>
              </a:solidFill>
              <a:latin typeface="Agency FB" panose="020B0503020202020204" pitchFamily="34" charset="0"/>
            </a:endParaRPr>
          </a:p>
          <a:p>
            <a:pPr marL="457200" indent="-457200" algn="just">
              <a:buAutoNum type="arabicPeriod"/>
            </a:pPr>
            <a:r>
              <a:rPr lang="en-IN" sz="2000" dirty="0" smtClean="0">
                <a:solidFill>
                  <a:schemeClr val="tx2">
                    <a:lumMod val="75000"/>
                  </a:schemeClr>
                </a:solidFill>
                <a:latin typeface="Agency FB" panose="020B0503020202020204" pitchFamily="34" charset="0"/>
              </a:rPr>
              <a:t>Jonathon James</a:t>
            </a:r>
          </a:p>
          <a:p>
            <a:pPr marL="457200" indent="-457200" algn="just">
              <a:buAutoNum type="arabicPeriod"/>
            </a:pPr>
            <a:r>
              <a:rPr lang="en-IN" sz="2000" dirty="0" smtClean="0">
                <a:solidFill>
                  <a:schemeClr val="tx2">
                    <a:lumMod val="75000"/>
                  </a:schemeClr>
                </a:solidFill>
                <a:latin typeface="Agency FB" panose="020B0503020202020204" pitchFamily="34" charset="0"/>
              </a:rPr>
              <a:t>Kevin Mitnick</a:t>
            </a:r>
          </a:p>
          <a:p>
            <a:pPr marL="457200" indent="-457200" algn="just">
              <a:buAutoNum type="arabicPeriod"/>
            </a:pPr>
            <a:r>
              <a:rPr lang="en-IN" sz="2000" dirty="0" smtClean="0">
                <a:solidFill>
                  <a:schemeClr val="tx2">
                    <a:lumMod val="75000"/>
                  </a:schemeClr>
                </a:solidFill>
                <a:latin typeface="Agency FB" panose="020B0503020202020204" pitchFamily="34" charset="0"/>
              </a:rPr>
              <a:t>Mark Abene</a:t>
            </a:r>
          </a:p>
          <a:p>
            <a:pPr marL="457200" indent="-457200" algn="just">
              <a:buAutoNum type="arabicPeriod"/>
            </a:pPr>
            <a:r>
              <a:rPr lang="en-IN" sz="2000" dirty="0" smtClean="0">
                <a:solidFill>
                  <a:schemeClr val="tx2">
                    <a:lumMod val="75000"/>
                  </a:schemeClr>
                </a:solidFill>
                <a:latin typeface="Agency FB" panose="020B0503020202020204" pitchFamily="34" charset="0"/>
              </a:rPr>
              <a:t>Robert Morris</a:t>
            </a:r>
          </a:p>
          <a:p>
            <a:pPr marL="457200" indent="-457200" algn="just">
              <a:buAutoNum type="arabicPeriod"/>
            </a:pPr>
            <a:r>
              <a:rPr lang="en-IN" sz="2000" dirty="0" smtClean="0">
                <a:solidFill>
                  <a:schemeClr val="tx2">
                    <a:lumMod val="75000"/>
                  </a:schemeClr>
                </a:solidFill>
                <a:latin typeface="Agency FB" panose="020B0503020202020204" pitchFamily="34" charset="0"/>
              </a:rPr>
              <a:t>Gary McKinnon</a:t>
            </a:r>
          </a:p>
          <a:p>
            <a:pPr marL="457200" indent="-457200" algn="just">
              <a:buAutoNum type="arabicPeriod"/>
            </a:pPr>
            <a:r>
              <a:rPr lang="en-IN" sz="2000" dirty="0" smtClean="0">
                <a:solidFill>
                  <a:schemeClr val="tx2">
                    <a:lumMod val="75000"/>
                  </a:schemeClr>
                </a:solidFill>
                <a:latin typeface="Agency FB" panose="020B0503020202020204" pitchFamily="34" charset="0"/>
              </a:rPr>
              <a:t>Linus Torvalds</a:t>
            </a:r>
          </a:p>
        </p:txBody>
      </p:sp>
    </p:spTree>
    <p:extLst>
      <p:ext uri="{BB962C8B-B14F-4D97-AF65-F5344CB8AC3E}">
        <p14:creationId xmlns:p14="http://schemas.microsoft.com/office/powerpoint/2010/main" val="7867180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6174376"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4363542" cy="584775"/>
          </a:xfrm>
          <a:prstGeom prst="rect">
            <a:avLst/>
          </a:prstGeom>
          <a:noFill/>
        </p:spPr>
        <p:txBody>
          <a:bodyPr wrap="square" rtlCol="0">
            <a:spAutoFit/>
          </a:bodyPr>
          <a:lstStyle/>
          <a:p>
            <a:r>
              <a:rPr lang="en-IN" sz="3200" b="1" dirty="0" smtClean="0">
                <a:solidFill>
                  <a:schemeClr val="tx2">
                    <a:lumMod val="75000"/>
                  </a:schemeClr>
                </a:solidFill>
                <a:latin typeface="Agency FB" panose="020B0503020202020204" pitchFamily="34" charset="0"/>
              </a:rPr>
              <a:t>Famous Hackers</a:t>
            </a:r>
            <a:endParaRPr lang="en-IN" sz="3200" b="1" dirty="0">
              <a:solidFill>
                <a:schemeClr val="tx2">
                  <a:lumMod val="75000"/>
                </a:schemeClr>
              </a:solidFill>
              <a:latin typeface="Agency FB" panose="020B0503020202020204" pitchFamily="34" charset="0"/>
            </a:endParaRPr>
          </a:p>
        </p:txBody>
      </p:sp>
      <p:sp>
        <p:nvSpPr>
          <p:cNvPr id="9" name="TextBox 8"/>
          <p:cNvSpPr txBox="1"/>
          <p:nvPr/>
        </p:nvSpPr>
        <p:spPr>
          <a:xfrm>
            <a:off x="234584" y="2498502"/>
            <a:ext cx="5391153" cy="2862322"/>
          </a:xfrm>
          <a:prstGeom prst="rect">
            <a:avLst/>
          </a:prstGeom>
          <a:noFill/>
        </p:spPr>
        <p:txBody>
          <a:bodyPr wrap="square" rtlCol="0">
            <a:spAutoFit/>
          </a:bodyPr>
          <a:lstStyle/>
          <a:p>
            <a:pPr algn="just"/>
            <a:r>
              <a:rPr lang="en-US" sz="2000" b="1" dirty="0" smtClean="0">
                <a:solidFill>
                  <a:schemeClr val="tx2">
                    <a:lumMod val="75000"/>
                  </a:schemeClr>
                </a:solidFill>
                <a:latin typeface="Agency FB" panose="020B0503020202020204" pitchFamily="34" charset="0"/>
              </a:rPr>
              <a:t>Jonathan James </a:t>
            </a:r>
            <a:r>
              <a:rPr lang="en-US" sz="2000" dirty="0" smtClean="0">
                <a:solidFill>
                  <a:schemeClr val="tx2">
                    <a:lumMod val="75000"/>
                  </a:schemeClr>
                </a:solidFill>
                <a:latin typeface="Agency FB" panose="020B0503020202020204" pitchFamily="34" charset="0"/>
              </a:rPr>
              <a:t>was an American hacker. He is the first Juvenile who send to prison for cybercrime in the United States. He committed suicide on 18 May 2008, of a self-inflicted gunshot wound.</a:t>
            </a:r>
          </a:p>
          <a:p>
            <a:pPr algn="just"/>
            <a:endParaRPr lang="en-US" sz="2000" dirty="0" smtClean="0">
              <a:solidFill>
                <a:schemeClr val="tx2">
                  <a:lumMod val="75000"/>
                </a:schemeClr>
              </a:solidFill>
              <a:latin typeface="Agency FB" panose="020B0503020202020204" pitchFamily="34" charset="0"/>
            </a:endParaRPr>
          </a:p>
          <a:p>
            <a:pPr algn="just"/>
            <a:r>
              <a:rPr lang="en-US" sz="2000" dirty="0" smtClean="0">
                <a:solidFill>
                  <a:schemeClr val="tx2">
                    <a:lumMod val="75000"/>
                  </a:schemeClr>
                </a:solidFill>
                <a:latin typeface="Agency FB" panose="020B0503020202020204" pitchFamily="34" charset="0"/>
              </a:rPr>
              <a:t>In 1999, at the age of 16, he gained access to several computers by breaking the password of a </a:t>
            </a:r>
            <a:r>
              <a:rPr lang="en-US" sz="2000" b="1" dirty="0" smtClean="0">
                <a:solidFill>
                  <a:schemeClr val="tx2">
                    <a:lumMod val="75000"/>
                  </a:schemeClr>
                </a:solidFill>
                <a:latin typeface="Agency FB" panose="020B0503020202020204" pitchFamily="34" charset="0"/>
              </a:rPr>
              <a:t>NASA </a:t>
            </a:r>
            <a:r>
              <a:rPr lang="en-US" sz="2000" dirty="0" smtClean="0">
                <a:solidFill>
                  <a:schemeClr val="tx2">
                    <a:lumMod val="75000"/>
                  </a:schemeClr>
                </a:solidFill>
                <a:latin typeface="Agency FB" panose="020B0503020202020204" pitchFamily="34" charset="0"/>
              </a:rPr>
              <a:t>server and stole the source code of International Space Station, including control of the temperature and humidity within the living space.</a:t>
            </a:r>
            <a:endParaRPr lang="en-IN" sz="2000" dirty="0" smtClean="0">
              <a:solidFill>
                <a:schemeClr val="tx2">
                  <a:lumMod val="75000"/>
                </a:schemeClr>
              </a:solidFill>
              <a:latin typeface="Agency FB" panose="020B0503020202020204" pitchFamily="34" charset="0"/>
            </a:endParaRPr>
          </a:p>
        </p:txBody>
      </p:sp>
      <p:sp>
        <p:nvSpPr>
          <p:cNvPr id="8" name="TextBox 7"/>
          <p:cNvSpPr txBox="1"/>
          <p:nvPr/>
        </p:nvSpPr>
        <p:spPr>
          <a:xfrm>
            <a:off x="6487611" y="2498502"/>
            <a:ext cx="5391153" cy="3170099"/>
          </a:xfrm>
          <a:prstGeom prst="rect">
            <a:avLst/>
          </a:prstGeom>
          <a:noFill/>
        </p:spPr>
        <p:txBody>
          <a:bodyPr wrap="square" rtlCol="0">
            <a:spAutoFit/>
          </a:bodyPr>
          <a:lstStyle/>
          <a:p>
            <a:pPr algn="just"/>
            <a:r>
              <a:rPr lang="en-US" sz="2000" dirty="0" smtClean="0">
                <a:solidFill>
                  <a:schemeClr val="bg1"/>
                </a:solidFill>
                <a:latin typeface="Agency FB" panose="020B0503020202020204" pitchFamily="34" charset="0"/>
              </a:rPr>
              <a:t>He is a computer security consultant, author, and hacker. He infiltrates his client's companies to expose their security strengths, weaknesses, and potential loopholes. In the history of the United state, he was formerly the most wanted computer criminal.</a:t>
            </a:r>
          </a:p>
          <a:p>
            <a:pPr algn="just"/>
            <a:endParaRPr lang="en-US" sz="2000" dirty="0" smtClean="0">
              <a:solidFill>
                <a:schemeClr val="bg1"/>
              </a:solidFill>
              <a:latin typeface="Agency FB" panose="020B0503020202020204" pitchFamily="34" charset="0"/>
            </a:endParaRPr>
          </a:p>
          <a:p>
            <a:pPr algn="just"/>
            <a:r>
              <a:rPr lang="en-US" sz="2000" dirty="0" smtClean="0">
                <a:solidFill>
                  <a:schemeClr val="bg1"/>
                </a:solidFill>
                <a:latin typeface="Agency FB" panose="020B0503020202020204" pitchFamily="34" charset="0"/>
              </a:rPr>
              <a:t>From the 1970s up until his last arrest in 1995, he skillfully bypassed </a:t>
            </a:r>
            <a:r>
              <a:rPr lang="en-US" sz="2000" b="1" dirty="0" smtClean="0">
                <a:solidFill>
                  <a:schemeClr val="bg1"/>
                </a:solidFill>
                <a:latin typeface="Agency FB" panose="020B0503020202020204" pitchFamily="34" charset="0"/>
              </a:rPr>
              <a:t>corporate </a:t>
            </a:r>
            <a:r>
              <a:rPr lang="en-US" sz="2000" dirty="0" smtClean="0">
                <a:solidFill>
                  <a:schemeClr val="bg1"/>
                </a:solidFill>
                <a:latin typeface="Agency FB" panose="020B0503020202020204" pitchFamily="34" charset="0"/>
              </a:rPr>
              <a:t>security safeguards and found his way into some of the most well-guarded systems like Sun Microsystems, Nokia, Motorola, Netcom, Digital Equipment Corporation.</a:t>
            </a:r>
            <a:endParaRPr lang="en-IN" sz="2000" dirty="0" smtClean="0">
              <a:solidFill>
                <a:schemeClr val="bg1"/>
              </a:solidFill>
              <a:latin typeface="Agency FB" panose="020B0503020202020204" pitchFamily="34" charset="0"/>
            </a:endParaRPr>
          </a:p>
        </p:txBody>
      </p:sp>
      <p:sp>
        <p:nvSpPr>
          <p:cNvPr id="7" name="TextBox 6"/>
          <p:cNvSpPr txBox="1"/>
          <p:nvPr/>
        </p:nvSpPr>
        <p:spPr>
          <a:xfrm>
            <a:off x="234584" y="832980"/>
            <a:ext cx="4363542" cy="584775"/>
          </a:xfrm>
          <a:prstGeom prst="rect">
            <a:avLst/>
          </a:prstGeom>
          <a:noFill/>
        </p:spPr>
        <p:txBody>
          <a:bodyPr wrap="square" rtlCol="0">
            <a:spAutoFit/>
          </a:bodyPr>
          <a:lstStyle/>
          <a:p>
            <a:r>
              <a:rPr lang="en-IN" sz="3200" b="1" dirty="0" smtClean="0">
                <a:solidFill>
                  <a:schemeClr val="tx2">
                    <a:lumMod val="75000"/>
                  </a:schemeClr>
                </a:solidFill>
                <a:latin typeface="Agency FB" panose="020B0503020202020204" pitchFamily="34" charset="0"/>
              </a:rPr>
              <a:t>1. Jonathon James</a:t>
            </a:r>
          </a:p>
        </p:txBody>
      </p:sp>
      <p:sp>
        <p:nvSpPr>
          <p:cNvPr id="10" name="TextBox 9"/>
          <p:cNvSpPr txBox="1"/>
          <p:nvPr/>
        </p:nvSpPr>
        <p:spPr>
          <a:xfrm>
            <a:off x="6796492" y="832979"/>
            <a:ext cx="4363542"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2. Kevin Mitnick</a:t>
            </a:r>
          </a:p>
        </p:txBody>
      </p:sp>
    </p:spTree>
    <p:extLst>
      <p:ext uri="{BB962C8B-B14F-4D97-AF65-F5344CB8AC3E}">
        <p14:creationId xmlns:p14="http://schemas.microsoft.com/office/powerpoint/2010/main" val="3259244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4363542"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Famous Hackers</a:t>
            </a:r>
            <a:endParaRPr lang="en-IN" sz="3200" b="1" dirty="0">
              <a:solidFill>
                <a:schemeClr val="bg1"/>
              </a:solidFill>
              <a:latin typeface="Agency FB" panose="020B0503020202020204" pitchFamily="34" charset="0"/>
            </a:endParaRPr>
          </a:p>
        </p:txBody>
      </p:sp>
      <p:sp>
        <p:nvSpPr>
          <p:cNvPr id="9" name="TextBox 8"/>
          <p:cNvSpPr txBox="1"/>
          <p:nvPr/>
        </p:nvSpPr>
        <p:spPr>
          <a:xfrm>
            <a:off x="234584" y="2498502"/>
            <a:ext cx="5391153" cy="3477875"/>
          </a:xfrm>
          <a:prstGeom prst="rect">
            <a:avLst/>
          </a:prstGeom>
          <a:noFill/>
        </p:spPr>
        <p:txBody>
          <a:bodyPr wrap="square" rtlCol="0">
            <a:spAutoFit/>
          </a:bodyPr>
          <a:lstStyle/>
          <a:p>
            <a:pPr algn="just"/>
            <a:r>
              <a:rPr lang="en-US" sz="2000" dirty="0" smtClean="0">
                <a:solidFill>
                  <a:schemeClr val="bg1"/>
                </a:solidFill>
                <a:latin typeface="Agency FB" panose="020B0503020202020204" pitchFamily="34" charset="0"/>
              </a:rPr>
              <a:t>Mark Abene is an American InfoSec expert and Entrepreneur. He is known around the world by his pseudonym Phiber Optik. Once, he was a member of the hacker groups Legion of Doom and Master of Deception. He was a high profile hacker in the 1980s and early 1990s.</a:t>
            </a:r>
          </a:p>
          <a:p>
            <a:pPr algn="just"/>
            <a:endParaRPr lang="en-US" sz="2000" dirty="0" smtClean="0">
              <a:solidFill>
                <a:schemeClr val="bg1"/>
              </a:solidFill>
              <a:latin typeface="Agency FB" panose="020B0503020202020204" pitchFamily="34" charset="0"/>
            </a:endParaRPr>
          </a:p>
          <a:p>
            <a:pPr algn="just"/>
            <a:r>
              <a:rPr lang="en-US" sz="2000" dirty="0" smtClean="0">
                <a:solidFill>
                  <a:schemeClr val="bg1"/>
                </a:solidFill>
                <a:latin typeface="Agency FB" panose="020B0503020202020204" pitchFamily="34" charset="0"/>
              </a:rPr>
              <a:t>He openly debated and defended the positive merits of ethical hacking as a beneficial tool for the industry. He is also expert in penetration studies, security policy review and generation, on-site security assessments, systems administration, and network management, among many others.</a:t>
            </a:r>
            <a:endParaRPr lang="en-IN" sz="2000" dirty="0" smtClean="0">
              <a:solidFill>
                <a:schemeClr val="bg1"/>
              </a:solidFill>
              <a:latin typeface="Agency FB" panose="020B0503020202020204" pitchFamily="34" charset="0"/>
            </a:endParaRPr>
          </a:p>
        </p:txBody>
      </p:sp>
      <p:sp>
        <p:nvSpPr>
          <p:cNvPr id="8" name="TextBox 7"/>
          <p:cNvSpPr txBox="1"/>
          <p:nvPr/>
        </p:nvSpPr>
        <p:spPr>
          <a:xfrm>
            <a:off x="6400525" y="2498502"/>
            <a:ext cx="5391153" cy="1938992"/>
          </a:xfrm>
          <a:prstGeom prst="rect">
            <a:avLst/>
          </a:prstGeom>
          <a:noFill/>
        </p:spPr>
        <p:txBody>
          <a:bodyPr wrap="square" rtlCol="0">
            <a:spAutoFit/>
          </a:bodyPr>
          <a:lstStyle/>
          <a:p>
            <a:pPr algn="just"/>
            <a:r>
              <a:rPr lang="en-US" sz="2000" dirty="0" smtClean="0">
                <a:solidFill>
                  <a:schemeClr val="tx2">
                    <a:lumMod val="75000"/>
                  </a:schemeClr>
                </a:solidFill>
                <a:latin typeface="Agency FB" panose="020B0503020202020204" pitchFamily="34" charset="0"/>
              </a:rPr>
              <a:t>Robert Morris was the creator of the </a:t>
            </a:r>
            <a:r>
              <a:rPr lang="en-US" sz="2000" b="1" dirty="0" smtClean="0">
                <a:solidFill>
                  <a:schemeClr val="tx2">
                    <a:lumMod val="75000"/>
                  </a:schemeClr>
                </a:solidFill>
                <a:latin typeface="Agency FB" panose="020B0503020202020204" pitchFamily="34" charset="0"/>
              </a:rPr>
              <a:t>Morris Worm</a:t>
            </a:r>
            <a:r>
              <a:rPr lang="en-US" sz="2000" dirty="0" smtClean="0">
                <a:solidFill>
                  <a:schemeClr val="tx2">
                    <a:lumMod val="75000"/>
                  </a:schemeClr>
                </a:solidFill>
                <a:latin typeface="Agency FB" panose="020B0503020202020204" pitchFamily="34" charset="0"/>
              </a:rPr>
              <a:t>. He was the first computer worm to be unleashed on the Internet. The Morris Worm had the capability to slow down computers and make them no longer usable. Due to this, he was sentenced to three years probation, 400 hours of community service and also had to pay a penalty amount of $10,500.</a:t>
            </a:r>
            <a:endParaRPr lang="en-IN" sz="2000" dirty="0" smtClean="0">
              <a:solidFill>
                <a:schemeClr val="tx2">
                  <a:lumMod val="75000"/>
                </a:schemeClr>
              </a:solidFill>
              <a:latin typeface="Agency FB" panose="020B0503020202020204" pitchFamily="34" charset="0"/>
            </a:endParaRPr>
          </a:p>
        </p:txBody>
      </p:sp>
      <p:sp>
        <p:nvSpPr>
          <p:cNvPr id="7" name="TextBox 6"/>
          <p:cNvSpPr txBox="1"/>
          <p:nvPr/>
        </p:nvSpPr>
        <p:spPr>
          <a:xfrm>
            <a:off x="234584" y="832980"/>
            <a:ext cx="4363542" cy="584775"/>
          </a:xfrm>
          <a:prstGeom prst="rect">
            <a:avLst/>
          </a:prstGeom>
          <a:noFill/>
        </p:spPr>
        <p:txBody>
          <a:bodyPr wrap="square" rtlCol="0">
            <a:spAutoFit/>
          </a:bodyPr>
          <a:lstStyle/>
          <a:p>
            <a:r>
              <a:rPr lang="en-IN" sz="3200" b="1" dirty="0">
                <a:solidFill>
                  <a:schemeClr val="bg1"/>
                </a:solidFill>
                <a:latin typeface="Agency FB" panose="020B0503020202020204" pitchFamily="34" charset="0"/>
              </a:rPr>
              <a:t>3</a:t>
            </a:r>
            <a:r>
              <a:rPr lang="en-IN" sz="3200" b="1" dirty="0" smtClean="0">
                <a:solidFill>
                  <a:schemeClr val="bg1"/>
                </a:solidFill>
                <a:latin typeface="Agency FB" panose="020B0503020202020204" pitchFamily="34" charset="0"/>
              </a:rPr>
              <a:t>. Mark Abene</a:t>
            </a:r>
          </a:p>
        </p:txBody>
      </p:sp>
      <p:sp>
        <p:nvSpPr>
          <p:cNvPr id="10" name="TextBox 9"/>
          <p:cNvSpPr txBox="1"/>
          <p:nvPr/>
        </p:nvSpPr>
        <p:spPr>
          <a:xfrm>
            <a:off x="6796492" y="832979"/>
            <a:ext cx="4363542" cy="584775"/>
          </a:xfrm>
          <a:prstGeom prst="rect">
            <a:avLst/>
          </a:prstGeom>
          <a:noFill/>
        </p:spPr>
        <p:txBody>
          <a:bodyPr wrap="square" rtlCol="0">
            <a:spAutoFit/>
          </a:bodyPr>
          <a:lstStyle/>
          <a:p>
            <a:r>
              <a:rPr lang="en-IN" sz="3200" b="1" dirty="0">
                <a:solidFill>
                  <a:schemeClr val="tx2">
                    <a:lumMod val="75000"/>
                  </a:schemeClr>
                </a:solidFill>
                <a:latin typeface="Agency FB" panose="020B0503020202020204" pitchFamily="34" charset="0"/>
              </a:rPr>
              <a:t>4</a:t>
            </a:r>
            <a:r>
              <a:rPr lang="en-IN" sz="3200" b="1" dirty="0" smtClean="0">
                <a:solidFill>
                  <a:schemeClr val="tx2">
                    <a:lumMod val="75000"/>
                  </a:schemeClr>
                </a:solidFill>
                <a:latin typeface="Agency FB" panose="020B0503020202020204" pitchFamily="34" charset="0"/>
              </a:rPr>
              <a:t>. Robert Morris</a:t>
            </a:r>
          </a:p>
        </p:txBody>
      </p:sp>
    </p:spTree>
    <p:extLst>
      <p:ext uri="{BB962C8B-B14F-4D97-AF65-F5344CB8AC3E}">
        <p14:creationId xmlns:p14="http://schemas.microsoft.com/office/powerpoint/2010/main" val="2751679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6174376" y="0"/>
            <a:ext cx="6017624" cy="685800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234584" y="161538"/>
            <a:ext cx="4363542" cy="584775"/>
          </a:xfrm>
          <a:prstGeom prst="rect">
            <a:avLst/>
          </a:prstGeom>
          <a:noFill/>
        </p:spPr>
        <p:txBody>
          <a:bodyPr wrap="square" rtlCol="0">
            <a:spAutoFit/>
          </a:bodyPr>
          <a:lstStyle/>
          <a:p>
            <a:r>
              <a:rPr lang="en-IN" sz="3200" b="1" dirty="0" smtClean="0">
                <a:solidFill>
                  <a:schemeClr val="tx2">
                    <a:lumMod val="75000"/>
                  </a:schemeClr>
                </a:solidFill>
                <a:latin typeface="Agency FB" panose="020B0503020202020204" pitchFamily="34" charset="0"/>
              </a:rPr>
              <a:t>Famous Hackers</a:t>
            </a:r>
            <a:endParaRPr lang="en-IN" sz="3200" b="1" dirty="0">
              <a:solidFill>
                <a:schemeClr val="tx2">
                  <a:lumMod val="75000"/>
                </a:schemeClr>
              </a:solidFill>
              <a:latin typeface="Agency FB" panose="020B0503020202020204" pitchFamily="34" charset="0"/>
            </a:endParaRPr>
          </a:p>
        </p:txBody>
      </p:sp>
      <p:sp>
        <p:nvSpPr>
          <p:cNvPr id="9" name="TextBox 8"/>
          <p:cNvSpPr txBox="1"/>
          <p:nvPr/>
        </p:nvSpPr>
        <p:spPr>
          <a:xfrm>
            <a:off x="234584" y="2498502"/>
            <a:ext cx="5391153" cy="2862322"/>
          </a:xfrm>
          <a:prstGeom prst="rect">
            <a:avLst/>
          </a:prstGeom>
          <a:noFill/>
        </p:spPr>
        <p:txBody>
          <a:bodyPr wrap="square" rtlCol="0">
            <a:spAutoFit/>
          </a:bodyPr>
          <a:lstStyle/>
          <a:p>
            <a:pPr algn="just"/>
            <a:r>
              <a:rPr lang="en-US" sz="2000" b="1" dirty="0" smtClean="0">
                <a:solidFill>
                  <a:schemeClr val="tx2">
                    <a:lumMod val="75000"/>
                  </a:schemeClr>
                </a:solidFill>
                <a:latin typeface="Agency FB" panose="020B0503020202020204" pitchFamily="34" charset="0"/>
              </a:rPr>
              <a:t>Gary McKinnon </a:t>
            </a:r>
            <a:r>
              <a:rPr lang="en-US" sz="2000" dirty="0" smtClean="0">
                <a:solidFill>
                  <a:schemeClr val="tx2">
                    <a:lumMod val="75000"/>
                  </a:schemeClr>
                </a:solidFill>
                <a:latin typeface="Agency FB" panose="020B0503020202020204" pitchFamily="34" charset="0"/>
              </a:rPr>
              <a:t>is a Scottish systems administrator and Hacker. In 2002, he was accused of the "biggest military computer hack of all time". He has successfully hacked the network of Navy, Army, Air Force, NASA system of the United States Government.</a:t>
            </a:r>
          </a:p>
          <a:p>
            <a:pPr algn="just"/>
            <a:endParaRPr lang="en-US" sz="2000" dirty="0" smtClean="0">
              <a:solidFill>
                <a:schemeClr val="tx2">
                  <a:lumMod val="75000"/>
                </a:schemeClr>
              </a:solidFill>
              <a:latin typeface="Agency FB" panose="020B0503020202020204" pitchFamily="34" charset="0"/>
            </a:endParaRPr>
          </a:p>
          <a:p>
            <a:pPr algn="just"/>
            <a:r>
              <a:rPr lang="en-US" sz="2000" dirty="0" smtClean="0">
                <a:solidFill>
                  <a:schemeClr val="tx2">
                    <a:lumMod val="75000"/>
                  </a:schemeClr>
                </a:solidFill>
                <a:latin typeface="Agency FB" panose="020B0503020202020204" pitchFamily="34" charset="0"/>
              </a:rPr>
              <a:t>In his statement to the media, he has often mentioned that his motivation was only to find evidence of UFOs and the suppression of "free energy" that could potentially be useful to the public.</a:t>
            </a:r>
            <a:endParaRPr lang="en-IN" sz="2000" dirty="0" smtClean="0">
              <a:solidFill>
                <a:schemeClr val="tx2">
                  <a:lumMod val="75000"/>
                </a:schemeClr>
              </a:solidFill>
              <a:latin typeface="Agency FB" panose="020B0503020202020204" pitchFamily="34" charset="0"/>
            </a:endParaRPr>
          </a:p>
        </p:txBody>
      </p:sp>
      <p:sp>
        <p:nvSpPr>
          <p:cNvPr id="8" name="TextBox 7"/>
          <p:cNvSpPr txBox="1"/>
          <p:nvPr/>
        </p:nvSpPr>
        <p:spPr>
          <a:xfrm>
            <a:off x="6487611" y="2498502"/>
            <a:ext cx="5391153" cy="3785652"/>
          </a:xfrm>
          <a:prstGeom prst="rect">
            <a:avLst/>
          </a:prstGeom>
          <a:noFill/>
        </p:spPr>
        <p:txBody>
          <a:bodyPr wrap="square" rtlCol="0">
            <a:spAutoFit/>
          </a:bodyPr>
          <a:lstStyle/>
          <a:p>
            <a:pPr algn="just"/>
            <a:r>
              <a:rPr lang="en-US" sz="2000" b="1" dirty="0" smtClean="0">
                <a:solidFill>
                  <a:schemeClr val="bg1"/>
                </a:solidFill>
                <a:latin typeface="Agency FB" panose="020B0503020202020204" pitchFamily="34" charset="0"/>
              </a:rPr>
              <a:t>Linus Torvalds </a:t>
            </a:r>
            <a:r>
              <a:rPr lang="en-US" sz="2000" dirty="0" smtClean="0">
                <a:solidFill>
                  <a:schemeClr val="bg1"/>
                </a:solidFill>
                <a:latin typeface="Agency FB" panose="020B0503020202020204" pitchFamily="34" charset="0"/>
              </a:rPr>
              <a:t>is a American software engineer and one of the best hackers of all the time. He is the developer of the very popular Unix-based operating system called as </a:t>
            </a:r>
            <a:r>
              <a:rPr lang="en-US" sz="2000" b="1" dirty="0" smtClean="0">
                <a:solidFill>
                  <a:schemeClr val="bg1"/>
                </a:solidFill>
                <a:latin typeface="Agency FB" panose="020B0503020202020204" pitchFamily="34" charset="0"/>
              </a:rPr>
              <a:t>Linux</a:t>
            </a:r>
            <a:r>
              <a:rPr lang="en-US" sz="2000" dirty="0" smtClean="0">
                <a:solidFill>
                  <a:schemeClr val="bg1"/>
                </a:solidFill>
                <a:latin typeface="Agency FB" panose="020B0503020202020204" pitchFamily="34" charset="0"/>
              </a:rPr>
              <a:t>. Linux operating system is open source, and thousands of developers have contributed to its kernel. However, he remains the ultimate authority on what new code is incorporated into the standard Linux kernel.</a:t>
            </a:r>
          </a:p>
          <a:p>
            <a:pPr algn="just"/>
            <a:endParaRPr lang="en-US" sz="2000" dirty="0" smtClean="0">
              <a:solidFill>
                <a:schemeClr val="bg1"/>
              </a:solidFill>
              <a:latin typeface="Agency FB" panose="020B0503020202020204" pitchFamily="34" charset="0"/>
            </a:endParaRPr>
          </a:p>
          <a:p>
            <a:pPr algn="just"/>
            <a:r>
              <a:rPr lang="en-US" sz="2000" dirty="0" smtClean="0">
                <a:solidFill>
                  <a:schemeClr val="bg1"/>
                </a:solidFill>
                <a:latin typeface="Agency FB" panose="020B0503020202020204" pitchFamily="34" charset="0"/>
              </a:rPr>
              <a:t>Torvalds just aspire to be simple and have fun by making the world's best operating system. Linus Torvalds has received honorary doctorates from University of Helsinki and Stockholm University.</a:t>
            </a:r>
            <a:endParaRPr lang="en-IN" sz="2000" dirty="0" smtClean="0">
              <a:solidFill>
                <a:schemeClr val="bg1"/>
              </a:solidFill>
              <a:latin typeface="Agency FB" panose="020B0503020202020204" pitchFamily="34" charset="0"/>
            </a:endParaRPr>
          </a:p>
        </p:txBody>
      </p:sp>
      <p:sp>
        <p:nvSpPr>
          <p:cNvPr id="7" name="TextBox 6"/>
          <p:cNvSpPr txBox="1"/>
          <p:nvPr/>
        </p:nvSpPr>
        <p:spPr>
          <a:xfrm>
            <a:off x="234584" y="832980"/>
            <a:ext cx="4363542" cy="584775"/>
          </a:xfrm>
          <a:prstGeom prst="rect">
            <a:avLst/>
          </a:prstGeom>
          <a:noFill/>
        </p:spPr>
        <p:txBody>
          <a:bodyPr wrap="square" rtlCol="0">
            <a:spAutoFit/>
          </a:bodyPr>
          <a:lstStyle/>
          <a:p>
            <a:r>
              <a:rPr lang="en-IN" sz="3200" b="1" dirty="0">
                <a:solidFill>
                  <a:schemeClr val="tx2">
                    <a:lumMod val="75000"/>
                  </a:schemeClr>
                </a:solidFill>
                <a:latin typeface="Agency FB" panose="020B0503020202020204" pitchFamily="34" charset="0"/>
              </a:rPr>
              <a:t>5</a:t>
            </a:r>
            <a:r>
              <a:rPr lang="en-IN" sz="3200" b="1" dirty="0" smtClean="0">
                <a:solidFill>
                  <a:schemeClr val="tx2">
                    <a:lumMod val="75000"/>
                  </a:schemeClr>
                </a:solidFill>
                <a:latin typeface="Agency FB" panose="020B0503020202020204" pitchFamily="34" charset="0"/>
              </a:rPr>
              <a:t>. Gary McKinnon</a:t>
            </a:r>
          </a:p>
        </p:txBody>
      </p:sp>
      <p:sp>
        <p:nvSpPr>
          <p:cNvPr id="10" name="TextBox 9"/>
          <p:cNvSpPr txBox="1"/>
          <p:nvPr/>
        </p:nvSpPr>
        <p:spPr>
          <a:xfrm>
            <a:off x="6796492" y="832979"/>
            <a:ext cx="4363542"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6. Linus Torvalds</a:t>
            </a:r>
          </a:p>
        </p:txBody>
      </p:sp>
    </p:spTree>
    <p:extLst>
      <p:ext uri="{BB962C8B-B14F-4D97-AF65-F5344CB8AC3E}">
        <p14:creationId xmlns:p14="http://schemas.microsoft.com/office/powerpoint/2010/main" val="5130580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3291840"/>
            <a:ext cx="12192000" cy="356616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8" name="TextBox 7"/>
          <p:cNvSpPr txBox="1"/>
          <p:nvPr/>
        </p:nvSpPr>
        <p:spPr>
          <a:xfrm>
            <a:off x="531494" y="3972561"/>
            <a:ext cx="11066146" cy="1631216"/>
          </a:xfrm>
          <a:prstGeom prst="rect">
            <a:avLst/>
          </a:prstGeom>
          <a:noFill/>
        </p:spPr>
        <p:txBody>
          <a:bodyPr wrap="square" rtlCol="0">
            <a:spAutoFit/>
          </a:bodyPr>
          <a:lstStyle/>
          <a:p>
            <a:pPr algn="just"/>
            <a:r>
              <a:rPr lang="en-IN" sz="2000" dirty="0" smtClean="0">
                <a:solidFill>
                  <a:schemeClr val="bg1"/>
                </a:solidFill>
                <a:latin typeface="Agency FB" panose="020B0503020202020204" pitchFamily="34" charset="0"/>
              </a:rPr>
              <a:t>You need to decide where you want to up-show your skills in this book we </a:t>
            </a:r>
            <a:r>
              <a:rPr lang="en-IN" sz="2000" dirty="0" err="1" smtClean="0">
                <a:solidFill>
                  <a:schemeClr val="bg1"/>
                </a:solidFill>
                <a:latin typeface="Agency FB" panose="020B0503020202020204" pitchFamily="34" charset="0"/>
              </a:rPr>
              <a:t>wil</a:t>
            </a:r>
            <a:r>
              <a:rPr lang="en-IN" sz="2000" dirty="0" smtClean="0">
                <a:solidFill>
                  <a:schemeClr val="bg1"/>
                </a:solidFill>
                <a:latin typeface="Agency FB" panose="020B0503020202020204" pitchFamily="34" charset="0"/>
              </a:rPr>
              <a:t> be going for Web Application Penetration Testing in this websites or web application are analysed for vulnerabilities and threats and how to overcome from those findings.</a:t>
            </a:r>
          </a:p>
          <a:p>
            <a:pPr algn="just"/>
            <a:endParaRPr lang="en-IN" sz="2000" dirty="0">
              <a:solidFill>
                <a:schemeClr val="bg1"/>
              </a:solidFill>
              <a:latin typeface="Agency FB" panose="020B0503020202020204" pitchFamily="34" charset="0"/>
            </a:endParaRPr>
          </a:p>
          <a:p>
            <a:pPr algn="just"/>
            <a:r>
              <a:rPr lang="en-IN" sz="2000" dirty="0" smtClean="0">
                <a:solidFill>
                  <a:schemeClr val="bg1"/>
                </a:solidFill>
                <a:latin typeface="Agency FB" panose="020B0503020202020204" pitchFamily="34" charset="0"/>
              </a:rPr>
              <a:t>We recommend you to start your hacking career with Web Application penetration testing because this is where you will learn how to take over remote systems under control also widens you doors in hacking field and can bring you many more opportunities.</a:t>
            </a:r>
            <a:endParaRPr lang="en-US" sz="2000" dirty="0" smtClean="0">
              <a:solidFill>
                <a:schemeClr val="bg1"/>
              </a:solidFill>
              <a:latin typeface="Agency FB" panose="020B0503020202020204" pitchFamily="34" charset="0"/>
            </a:endParaRPr>
          </a:p>
        </p:txBody>
      </p:sp>
      <p:sp>
        <p:nvSpPr>
          <p:cNvPr id="7" name="TextBox 6"/>
          <p:cNvSpPr txBox="1"/>
          <p:nvPr/>
        </p:nvSpPr>
        <p:spPr>
          <a:xfrm>
            <a:off x="391337" y="311198"/>
            <a:ext cx="4377433" cy="923330"/>
          </a:xfrm>
          <a:prstGeom prst="rect">
            <a:avLst/>
          </a:prstGeom>
          <a:noFill/>
        </p:spPr>
        <p:txBody>
          <a:bodyPr wrap="square" rtlCol="0">
            <a:spAutoFit/>
          </a:bodyPr>
          <a:lstStyle/>
          <a:p>
            <a:r>
              <a:rPr lang="en-IN" sz="5400" b="1" dirty="0" smtClean="0">
                <a:solidFill>
                  <a:schemeClr val="tx2">
                    <a:lumMod val="75000"/>
                  </a:schemeClr>
                </a:solidFill>
                <a:latin typeface="Agency FB" panose="020B0503020202020204" pitchFamily="34" charset="0"/>
              </a:rPr>
              <a:t>Fields in Hacking</a:t>
            </a:r>
            <a:endParaRPr lang="en-IN" sz="5400" b="1" dirty="0">
              <a:solidFill>
                <a:schemeClr val="tx2">
                  <a:lumMod val="75000"/>
                </a:schemeClr>
              </a:solidFill>
              <a:latin typeface="Agency FB" panose="020B0503020202020204" pitchFamily="34" charset="0"/>
            </a:endParaRPr>
          </a:p>
        </p:txBody>
      </p:sp>
      <p:sp>
        <p:nvSpPr>
          <p:cNvPr id="9" name="TextBox 8"/>
          <p:cNvSpPr txBox="1"/>
          <p:nvPr/>
        </p:nvSpPr>
        <p:spPr>
          <a:xfrm>
            <a:off x="391337" y="1549379"/>
            <a:ext cx="10511795" cy="1015663"/>
          </a:xfrm>
          <a:prstGeom prst="rect">
            <a:avLst/>
          </a:prstGeom>
          <a:noFill/>
        </p:spPr>
        <p:txBody>
          <a:bodyPr wrap="square" rtlCol="0">
            <a:spAutoFit/>
          </a:bodyPr>
          <a:lstStyle/>
          <a:p>
            <a:r>
              <a:rPr lang="en-IN" sz="2000" dirty="0" smtClean="0">
                <a:solidFill>
                  <a:schemeClr val="tx2">
                    <a:lumMod val="75000"/>
                  </a:schemeClr>
                </a:solidFill>
                <a:latin typeface="Agency FB" panose="020B0503020202020204" pitchFamily="34" charset="0"/>
              </a:rPr>
              <a:t>Hacking is not a single field where you can dive into it, basically this is divided into many sub parts mainly</a:t>
            </a:r>
          </a:p>
          <a:p>
            <a:pPr marL="457200" indent="-457200">
              <a:buAutoNum type="arabicPeriod"/>
            </a:pPr>
            <a:r>
              <a:rPr lang="en-IN" sz="2000" dirty="0" smtClean="0">
                <a:solidFill>
                  <a:schemeClr val="tx2">
                    <a:lumMod val="75000"/>
                  </a:schemeClr>
                </a:solidFill>
                <a:latin typeface="Agency FB" panose="020B0503020202020204" pitchFamily="34" charset="0"/>
              </a:rPr>
              <a:t>Web Application Penetration Testing (Websites)</a:t>
            </a:r>
          </a:p>
          <a:p>
            <a:pPr marL="457200" indent="-457200">
              <a:buAutoNum type="arabicPeriod"/>
            </a:pPr>
            <a:r>
              <a:rPr lang="en-IN" sz="2000" dirty="0" smtClean="0">
                <a:solidFill>
                  <a:schemeClr val="tx2">
                    <a:lumMod val="75000"/>
                  </a:schemeClr>
                </a:solidFill>
                <a:latin typeface="Agency FB" panose="020B0503020202020204" pitchFamily="34" charset="0"/>
              </a:rPr>
              <a:t>Standalone App penetration testing (Android APP, IOS APP, Windows Programs)</a:t>
            </a:r>
          </a:p>
        </p:txBody>
      </p:sp>
    </p:spTree>
    <p:extLst>
      <p:ext uri="{BB962C8B-B14F-4D97-AF65-F5344CB8AC3E}">
        <p14:creationId xmlns:p14="http://schemas.microsoft.com/office/powerpoint/2010/main" val="4247066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2238103"/>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4D4D4D"/>
              </a:solidFill>
            </a:endParaRPr>
          </a:p>
        </p:txBody>
      </p:sp>
      <p:sp>
        <p:nvSpPr>
          <p:cNvPr id="5" name="TextBox 4"/>
          <p:cNvSpPr txBox="1"/>
          <p:nvPr/>
        </p:nvSpPr>
        <p:spPr>
          <a:xfrm>
            <a:off x="391337" y="441826"/>
            <a:ext cx="5565326" cy="923330"/>
          </a:xfrm>
          <a:prstGeom prst="rect">
            <a:avLst/>
          </a:prstGeom>
          <a:noFill/>
        </p:spPr>
        <p:txBody>
          <a:bodyPr wrap="square" rtlCol="0">
            <a:spAutoFit/>
          </a:bodyPr>
          <a:lstStyle/>
          <a:p>
            <a:r>
              <a:rPr lang="en-IN" sz="5400" b="1" dirty="0" smtClean="0">
                <a:solidFill>
                  <a:schemeClr val="bg1"/>
                </a:solidFill>
                <a:latin typeface="Agency FB" panose="020B0503020202020204" pitchFamily="34" charset="0"/>
              </a:rPr>
              <a:t>How to get started ?</a:t>
            </a:r>
            <a:endParaRPr lang="en-IN" sz="5400" b="1" dirty="0">
              <a:solidFill>
                <a:schemeClr val="bg1"/>
              </a:solidFill>
              <a:latin typeface="Agency FB" panose="020B0503020202020204" pitchFamily="34" charset="0"/>
            </a:endParaRPr>
          </a:p>
        </p:txBody>
      </p:sp>
      <p:sp>
        <p:nvSpPr>
          <p:cNvPr id="8" name="TextBox 7"/>
          <p:cNvSpPr txBox="1"/>
          <p:nvPr/>
        </p:nvSpPr>
        <p:spPr>
          <a:xfrm>
            <a:off x="391337" y="2667142"/>
            <a:ext cx="11066146" cy="3908762"/>
          </a:xfrm>
          <a:prstGeom prst="rect">
            <a:avLst/>
          </a:prstGeom>
          <a:noFill/>
        </p:spPr>
        <p:txBody>
          <a:bodyPr wrap="square" rtlCol="0">
            <a:spAutoFit/>
          </a:bodyPr>
          <a:lstStyle/>
          <a:p>
            <a:pPr algn="just"/>
            <a:r>
              <a:rPr lang="en-IN" sz="2000" dirty="0" smtClean="0">
                <a:solidFill>
                  <a:schemeClr val="tx2">
                    <a:lumMod val="75000"/>
                  </a:schemeClr>
                </a:solidFill>
                <a:latin typeface="Agency FB" panose="020B0503020202020204" pitchFamily="34" charset="0"/>
              </a:rPr>
              <a:t>Enough of introduction turn you off bit to on bit and let’s begin with prerequisites</a:t>
            </a:r>
          </a:p>
          <a:p>
            <a:pPr algn="just"/>
            <a:endParaRPr lang="en-IN" sz="2000" dirty="0" smtClean="0">
              <a:solidFill>
                <a:schemeClr val="tx2">
                  <a:lumMod val="75000"/>
                </a:schemeClr>
              </a:solidFill>
              <a:latin typeface="Agency FB" panose="020B0503020202020204" pitchFamily="34" charset="0"/>
            </a:endParaRPr>
          </a:p>
          <a:p>
            <a:pPr marL="457200" indent="-457200" algn="just">
              <a:buFontTx/>
              <a:buChar char="-"/>
            </a:pPr>
            <a:r>
              <a:rPr lang="en-IN" sz="2800" b="1" dirty="0" smtClean="0">
                <a:solidFill>
                  <a:schemeClr val="tx2">
                    <a:lumMod val="75000"/>
                  </a:schemeClr>
                </a:solidFill>
                <a:latin typeface="Agency FB" panose="020B0503020202020204" pitchFamily="34" charset="0"/>
              </a:rPr>
              <a:t>Prerequisites</a:t>
            </a:r>
            <a:endParaRPr lang="en-IN" sz="2400" b="1" dirty="0">
              <a:solidFill>
                <a:schemeClr val="tx2">
                  <a:lumMod val="75000"/>
                </a:schemeClr>
              </a:solidFill>
              <a:latin typeface="Agency FB" panose="020B0503020202020204" pitchFamily="34" charset="0"/>
            </a:endParaRPr>
          </a:p>
          <a:p>
            <a:pPr marL="457200" indent="-457200" algn="just">
              <a:buFontTx/>
              <a:buChar char="-"/>
            </a:pPr>
            <a:r>
              <a:rPr lang="en-IN" sz="2000" dirty="0" smtClean="0">
                <a:solidFill>
                  <a:schemeClr val="tx2">
                    <a:lumMod val="75000"/>
                  </a:schemeClr>
                </a:solidFill>
                <a:latin typeface="Agency FB" panose="020B0503020202020204" pitchFamily="34" charset="0"/>
              </a:rPr>
              <a:t>There are no special prerequisites you will need to get started, lets take a look what you’ll need –</a:t>
            </a:r>
          </a:p>
          <a:p>
            <a:pPr marL="457200" indent="-457200" algn="just">
              <a:buFontTx/>
              <a:buChar char="-"/>
            </a:pPr>
            <a:endParaRPr lang="en-IN" sz="2000" dirty="0" smtClean="0">
              <a:solidFill>
                <a:schemeClr val="tx2">
                  <a:lumMod val="75000"/>
                </a:schemeClr>
              </a:solidFill>
              <a:latin typeface="Agency FB" panose="020B0503020202020204" pitchFamily="34" charset="0"/>
            </a:endParaRPr>
          </a:p>
          <a:p>
            <a:pPr marL="457200" indent="-457200" algn="just">
              <a:buFontTx/>
              <a:buChar char="-"/>
            </a:pPr>
            <a:r>
              <a:rPr lang="en-IN" sz="2000" dirty="0" smtClean="0">
                <a:solidFill>
                  <a:schemeClr val="tx2">
                    <a:lumMod val="75000"/>
                  </a:schemeClr>
                </a:solidFill>
                <a:latin typeface="Agency FB" panose="020B0503020202020204" pitchFamily="34" charset="0"/>
              </a:rPr>
              <a:t>1. A Computer System</a:t>
            </a:r>
          </a:p>
          <a:p>
            <a:pPr marL="457200" indent="-457200" algn="just">
              <a:buFontTx/>
              <a:buChar char="-"/>
            </a:pPr>
            <a:r>
              <a:rPr lang="en-IN" sz="2000" dirty="0" smtClean="0">
                <a:solidFill>
                  <a:schemeClr val="tx2">
                    <a:lumMod val="75000"/>
                  </a:schemeClr>
                </a:solidFill>
                <a:latin typeface="Agency FB" panose="020B0503020202020204" pitchFamily="34" charset="0"/>
              </a:rPr>
              <a:t>2. Kali Linux Operating System installed ( Virtually or Dual Boot no Matters )</a:t>
            </a:r>
          </a:p>
          <a:p>
            <a:pPr marL="457200" indent="-457200" algn="just">
              <a:buFontTx/>
              <a:buChar char="-"/>
            </a:pPr>
            <a:r>
              <a:rPr lang="en-IN" sz="2000" dirty="0" smtClean="0">
                <a:solidFill>
                  <a:schemeClr val="tx2">
                    <a:lumMod val="75000"/>
                  </a:schemeClr>
                </a:solidFill>
                <a:latin typeface="Agency FB" panose="020B0503020202020204" pitchFamily="34" charset="0"/>
              </a:rPr>
              <a:t>3. Internet Connection (optional but Recommended )</a:t>
            </a:r>
          </a:p>
          <a:p>
            <a:pPr marL="457200" indent="-457200" algn="just">
              <a:buFontTx/>
              <a:buChar char="-"/>
            </a:pPr>
            <a:r>
              <a:rPr lang="en-IN" sz="2000" dirty="0" smtClean="0">
                <a:solidFill>
                  <a:schemeClr val="tx2">
                    <a:lumMod val="75000"/>
                  </a:schemeClr>
                </a:solidFill>
                <a:latin typeface="Agency FB" panose="020B0503020202020204" pitchFamily="34" charset="0"/>
              </a:rPr>
              <a:t>4.Linux Commands ( if you don’t need not worry you will learn in this course )</a:t>
            </a:r>
          </a:p>
          <a:p>
            <a:pPr marL="457200" indent="-457200" algn="just">
              <a:buFontTx/>
              <a:buChar char="-"/>
            </a:pPr>
            <a:r>
              <a:rPr lang="en-IN" sz="2000" dirty="0">
                <a:solidFill>
                  <a:schemeClr val="tx2">
                    <a:lumMod val="75000"/>
                  </a:schemeClr>
                </a:solidFill>
                <a:latin typeface="Agency FB" panose="020B0503020202020204" pitchFamily="34" charset="0"/>
              </a:rPr>
              <a:t>5</a:t>
            </a:r>
            <a:r>
              <a:rPr lang="en-IN" sz="2000" dirty="0" smtClean="0">
                <a:solidFill>
                  <a:schemeClr val="tx2">
                    <a:lumMod val="75000"/>
                  </a:schemeClr>
                </a:solidFill>
                <a:latin typeface="Agency FB" panose="020B0503020202020204" pitchFamily="34" charset="0"/>
              </a:rPr>
              <a:t>. Patience</a:t>
            </a:r>
          </a:p>
          <a:p>
            <a:pPr marL="457200" indent="-457200" algn="just">
              <a:buFontTx/>
              <a:buChar char="-"/>
            </a:pPr>
            <a:r>
              <a:rPr lang="en-IN" sz="2000" dirty="0">
                <a:solidFill>
                  <a:schemeClr val="tx2">
                    <a:lumMod val="75000"/>
                  </a:schemeClr>
                </a:solidFill>
                <a:latin typeface="Agency FB" panose="020B0503020202020204" pitchFamily="34" charset="0"/>
              </a:rPr>
              <a:t>6</a:t>
            </a:r>
            <a:r>
              <a:rPr lang="en-IN" sz="2000" dirty="0" smtClean="0">
                <a:solidFill>
                  <a:schemeClr val="tx2">
                    <a:lumMod val="75000"/>
                  </a:schemeClr>
                </a:solidFill>
                <a:latin typeface="Agency FB" panose="020B0503020202020204" pitchFamily="34" charset="0"/>
              </a:rPr>
              <a:t>. Hacker’s Mind-set (Devil’s Mind-set)</a:t>
            </a:r>
          </a:p>
          <a:p>
            <a:pPr marL="457200" indent="-457200" algn="just">
              <a:buFontTx/>
              <a:buChar char="-"/>
            </a:pPr>
            <a:r>
              <a:rPr lang="en-IN" sz="2000" dirty="0">
                <a:solidFill>
                  <a:schemeClr val="tx2">
                    <a:lumMod val="75000"/>
                  </a:schemeClr>
                </a:solidFill>
                <a:latin typeface="Agency FB" panose="020B0503020202020204" pitchFamily="34" charset="0"/>
              </a:rPr>
              <a:t>7</a:t>
            </a:r>
            <a:r>
              <a:rPr lang="en-IN" sz="2000" dirty="0" smtClean="0">
                <a:solidFill>
                  <a:schemeClr val="tx2">
                    <a:lumMod val="75000"/>
                  </a:schemeClr>
                </a:solidFill>
                <a:latin typeface="Agency FB" panose="020B0503020202020204" pitchFamily="34" charset="0"/>
              </a:rPr>
              <a:t>. A Coffee ( if you like )</a:t>
            </a:r>
          </a:p>
        </p:txBody>
      </p:sp>
    </p:spTree>
    <p:extLst>
      <p:ext uri="{BB962C8B-B14F-4D97-AF65-F5344CB8AC3E}">
        <p14:creationId xmlns:p14="http://schemas.microsoft.com/office/powerpoint/2010/main" val="264249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TotalTime>
  <Words>4895</Words>
  <Application>Microsoft Office PowerPoint</Application>
  <PresentationFormat>Widescreen</PresentationFormat>
  <Paragraphs>236</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Agency FB</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ADINATH NIKAM</dc:creator>
  <cp:lastModifiedBy>ADINATH NIKAM</cp:lastModifiedBy>
  <cp:revision>60</cp:revision>
  <dcterms:created xsi:type="dcterms:W3CDTF">2020-04-24T06:13:00Z</dcterms:created>
  <dcterms:modified xsi:type="dcterms:W3CDTF">2020-04-27T13:32:44Z</dcterms:modified>
</cp:coreProperties>
</file>